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65"/>
  </p:notesMasterIdLst>
  <p:sldIdLst>
    <p:sldId id="256" r:id="rId2"/>
    <p:sldId id="295" r:id="rId3"/>
    <p:sldId id="308" r:id="rId4"/>
    <p:sldId id="311" r:id="rId5"/>
    <p:sldId id="312" r:id="rId6"/>
    <p:sldId id="305" r:id="rId7"/>
    <p:sldId id="307" r:id="rId8"/>
    <p:sldId id="313" r:id="rId9"/>
    <p:sldId id="258" r:id="rId10"/>
    <p:sldId id="259" r:id="rId11"/>
    <p:sldId id="261" r:id="rId12"/>
    <p:sldId id="262" r:id="rId13"/>
    <p:sldId id="260" r:id="rId14"/>
    <p:sldId id="263" r:id="rId15"/>
    <p:sldId id="314" r:id="rId16"/>
    <p:sldId id="264" r:id="rId17"/>
    <p:sldId id="265" r:id="rId18"/>
    <p:sldId id="315" r:id="rId19"/>
    <p:sldId id="297" r:id="rId20"/>
    <p:sldId id="299" r:id="rId21"/>
    <p:sldId id="300" r:id="rId22"/>
    <p:sldId id="301" r:id="rId23"/>
    <p:sldId id="302" r:id="rId24"/>
    <p:sldId id="304" r:id="rId25"/>
    <p:sldId id="316" r:id="rId26"/>
    <p:sldId id="317" r:id="rId27"/>
    <p:sldId id="318" r:id="rId28"/>
    <p:sldId id="266" r:id="rId29"/>
    <p:sldId id="267" r:id="rId30"/>
    <p:sldId id="268" r:id="rId31"/>
    <p:sldId id="269" r:id="rId32"/>
    <p:sldId id="270" r:id="rId33"/>
    <p:sldId id="271" r:id="rId34"/>
    <p:sldId id="279" r:id="rId35"/>
    <p:sldId id="272" r:id="rId36"/>
    <p:sldId id="282" r:id="rId37"/>
    <p:sldId id="274" r:id="rId38"/>
    <p:sldId id="275" r:id="rId39"/>
    <p:sldId id="319" r:id="rId40"/>
    <p:sldId id="277" r:id="rId41"/>
    <p:sldId id="278" r:id="rId42"/>
    <p:sldId id="283" r:id="rId43"/>
    <p:sldId id="336" r:id="rId44"/>
    <p:sldId id="322" r:id="rId45"/>
    <p:sldId id="286" r:id="rId46"/>
    <p:sldId id="280" r:id="rId47"/>
    <p:sldId id="334" r:id="rId48"/>
    <p:sldId id="284" r:id="rId49"/>
    <p:sldId id="333" r:id="rId50"/>
    <p:sldId id="287" r:id="rId51"/>
    <p:sldId id="290" r:id="rId52"/>
    <p:sldId id="294" r:id="rId53"/>
    <p:sldId id="323" r:id="rId54"/>
    <p:sldId id="337" r:id="rId55"/>
    <p:sldId id="328" r:id="rId56"/>
    <p:sldId id="330" r:id="rId57"/>
    <p:sldId id="325" r:id="rId58"/>
    <p:sldId id="320" r:id="rId59"/>
    <p:sldId id="321" r:id="rId60"/>
    <p:sldId id="324" r:id="rId61"/>
    <p:sldId id="335" r:id="rId62"/>
    <p:sldId id="338" r:id="rId63"/>
    <p:sldId id="293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62633" autoAdjust="0"/>
  </p:normalViewPr>
  <p:slideViewPr>
    <p:cSldViewPr>
      <p:cViewPr varScale="1">
        <p:scale>
          <a:sx n="92" d="100"/>
          <a:sy n="92" d="100"/>
        </p:scale>
        <p:origin x="-133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5EBD3-143A-4ACD-ABBB-6EF465B31A7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9453EF-2183-419E-9B16-329FA03ADB60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B0C8E5E5-C2BB-43D5-A79D-DD483ECEE830}" type="parTrans" cxnId="{13C21C10-0262-4D42-9E90-C9BA60160778}">
      <dgm:prSet/>
      <dgm:spPr/>
      <dgm:t>
        <a:bodyPr/>
        <a:lstStyle/>
        <a:p>
          <a:endParaRPr lang="en-US"/>
        </a:p>
      </dgm:t>
    </dgm:pt>
    <dgm:pt modelId="{FCBB3BC4-21F4-49FD-B2B6-EB3CB54CA14D}" type="sibTrans" cxnId="{13C21C10-0262-4D42-9E90-C9BA60160778}">
      <dgm:prSet/>
      <dgm:spPr>
        <a:solidFill>
          <a:srgbClr val="FF8000"/>
        </a:solidFill>
      </dgm:spPr>
      <dgm:t>
        <a:bodyPr/>
        <a:lstStyle/>
        <a:p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A86676DB-15E5-44CC-B2D6-40EDBD4E5B7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2AA09457-3CEE-4553-8283-92EC929D86A5}" type="parTrans" cxnId="{A01930A3-9128-4CA8-9426-A29A2A89972D}">
      <dgm:prSet/>
      <dgm:spPr/>
      <dgm:t>
        <a:bodyPr/>
        <a:lstStyle/>
        <a:p>
          <a:endParaRPr lang="en-US"/>
        </a:p>
      </dgm:t>
    </dgm:pt>
    <dgm:pt modelId="{AE2F1D0C-D857-4027-B0F8-4A16C5DB590D}" type="sibTrans" cxnId="{A01930A3-9128-4CA8-9426-A29A2A89972D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C2CD5001-B78B-4C2E-AAFC-E762F73063AD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E348421A-AE66-448E-B677-D80F7B8CB60D}" type="parTrans" cxnId="{D25CD9B8-C614-433A-961D-DD52857C3166}">
      <dgm:prSet/>
      <dgm:spPr/>
      <dgm:t>
        <a:bodyPr/>
        <a:lstStyle/>
        <a:p>
          <a:endParaRPr lang="en-US"/>
        </a:p>
      </dgm:t>
    </dgm:pt>
    <dgm:pt modelId="{1AC5BC08-F1B0-4C52-AA7D-1A471074B8A1}" type="sibTrans" cxnId="{D25CD9B8-C614-433A-961D-DD52857C3166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F2BAACDA-4F89-4D77-9374-3CE13424D63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0FD5300C-4E23-486C-997C-6E02AFC1A2AB}" type="parTrans" cxnId="{55899F46-4BC6-4F89-AD00-65991D6BE93A}">
      <dgm:prSet/>
      <dgm:spPr/>
      <dgm:t>
        <a:bodyPr/>
        <a:lstStyle/>
        <a:p>
          <a:endParaRPr lang="en-US"/>
        </a:p>
      </dgm:t>
    </dgm:pt>
    <dgm:pt modelId="{740E2E13-D1A2-4FAB-BC34-5D695C3F8230}" type="sibTrans" cxnId="{55899F46-4BC6-4F89-AD00-65991D6BE93A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DA750FEB-A151-4028-A184-085595CA4C59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8C0BEE02-E1D8-48A3-A349-0D2ACAA341A7}" type="parTrans" cxnId="{D188D43F-35EE-4319-83E4-F2FDD4B4CAB8}">
      <dgm:prSet/>
      <dgm:spPr/>
      <dgm:t>
        <a:bodyPr/>
        <a:lstStyle/>
        <a:p>
          <a:endParaRPr lang="en-US"/>
        </a:p>
      </dgm:t>
    </dgm:pt>
    <dgm:pt modelId="{BD6F2A9F-B3FB-442F-8781-75B815CFE516}" type="sibTrans" cxnId="{D188D43F-35EE-4319-83E4-F2FDD4B4CAB8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616E98E3-F6F9-406A-A877-D25C204DFC30}" type="pres">
      <dgm:prSet presAssocID="{28C5EBD3-143A-4ACD-ABBB-6EF465B31A7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97AC0-BAFC-4FC8-8C6F-6633429E2138}" type="pres">
      <dgm:prSet presAssocID="{F69453EF-2183-419E-9B16-329FA03ADB6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5C0B3-91D6-4023-B4B8-871B4B3E4ABC}" type="pres">
      <dgm:prSet presAssocID="{FCBB3BC4-21F4-49FD-B2B6-EB3CB54CA14D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AAA28D4-8E6C-4096-AA07-CC089C487144}" type="pres">
      <dgm:prSet presAssocID="{FCBB3BC4-21F4-49FD-B2B6-EB3CB54CA14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F06DF83-CDEF-4B39-BB26-CE0938676568}" type="pres">
      <dgm:prSet presAssocID="{C2CD5001-B78B-4C2E-AAFC-E762F73063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86C22-DC57-46FF-A95C-4029D15A304C}" type="pres">
      <dgm:prSet presAssocID="{1AC5BC08-F1B0-4C52-AA7D-1A471074B8A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1823E24-C4EA-4D60-9427-21D88DF4358A}" type="pres">
      <dgm:prSet presAssocID="{1AC5BC08-F1B0-4C52-AA7D-1A471074B8A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CF809C5-8191-4976-9876-FE1CA490538C}" type="pres">
      <dgm:prSet presAssocID="{F2BAACDA-4F89-4D77-9374-3CE13424D63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02DC1-9D51-48D1-A57B-3DABD0FDEF53}" type="pres">
      <dgm:prSet presAssocID="{740E2E13-D1A2-4FAB-BC34-5D695C3F823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AF05C29-C4BD-4007-804B-2764AEB7615B}" type="pres">
      <dgm:prSet presAssocID="{740E2E13-D1A2-4FAB-BC34-5D695C3F823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4106D56F-E69C-4ED4-8E36-7A24E2ABCD32}" type="pres">
      <dgm:prSet presAssocID="{A86676DB-15E5-44CC-B2D6-40EDBD4E5B7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51501-2E42-4417-AEED-25018DA96B3A}" type="pres">
      <dgm:prSet presAssocID="{AE2F1D0C-D857-4027-B0F8-4A16C5DB590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A6D913E-8A63-43EE-BD8B-272249BD1061}" type="pres">
      <dgm:prSet presAssocID="{AE2F1D0C-D857-4027-B0F8-4A16C5DB590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8EE2C1C-295C-44FB-AFF2-89EA72008B32}" type="pres">
      <dgm:prSet presAssocID="{DA750FEB-A151-4028-A184-085595CA4C5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41980-C1EB-4F5E-9C01-B4763C2C32AE}" type="pres">
      <dgm:prSet presAssocID="{BD6F2A9F-B3FB-442F-8781-75B815CFE516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A9906C7-B207-4A79-B6C4-40EBDD0F30D3}" type="pres">
      <dgm:prSet presAssocID="{BD6F2A9F-B3FB-442F-8781-75B815CFE516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E67ED62-7E3D-4563-8932-B1B476086A66}" type="presOf" srcId="{A86676DB-15E5-44CC-B2D6-40EDBD4E5B77}" destId="{4106D56F-E69C-4ED4-8E36-7A24E2ABCD32}" srcOrd="0" destOrd="0" presId="urn:microsoft.com/office/officeart/2005/8/layout/cycle2"/>
    <dgm:cxn modelId="{97643DBE-9FAA-4962-A450-C02BE914B85F}" type="presOf" srcId="{C2CD5001-B78B-4C2E-AAFC-E762F73063AD}" destId="{4F06DF83-CDEF-4B39-BB26-CE0938676568}" srcOrd="0" destOrd="0" presId="urn:microsoft.com/office/officeart/2005/8/layout/cycle2"/>
    <dgm:cxn modelId="{D29DDFF5-599F-4F9B-9FC0-329CF07F421F}" type="presOf" srcId="{BD6F2A9F-B3FB-442F-8781-75B815CFE516}" destId="{1AB41980-C1EB-4F5E-9C01-B4763C2C32AE}" srcOrd="0" destOrd="0" presId="urn:microsoft.com/office/officeart/2005/8/layout/cycle2"/>
    <dgm:cxn modelId="{BF8945C6-BCAA-4718-91B4-05FF6EC00D3B}" type="presOf" srcId="{AE2F1D0C-D857-4027-B0F8-4A16C5DB590D}" destId="{8A6D913E-8A63-43EE-BD8B-272249BD1061}" srcOrd="1" destOrd="0" presId="urn:microsoft.com/office/officeart/2005/8/layout/cycle2"/>
    <dgm:cxn modelId="{D188D43F-35EE-4319-83E4-F2FDD4B4CAB8}" srcId="{28C5EBD3-143A-4ACD-ABBB-6EF465B31A71}" destId="{DA750FEB-A151-4028-A184-085595CA4C59}" srcOrd="4" destOrd="0" parTransId="{8C0BEE02-E1D8-48A3-A349-0D2ACAA341A7}" sibTransId="{BD6F2A9F-B3FB-442F-8781-75B815CFE516}"/>
    <dgm:cxn modelId="{374C70FA-0A1C-42B2-BF14-41C20ECA3B47}" type="presOf" srcId="{F69453EF-2183-419E-9B16-329FA03ADB60}" destId="{FC097AC0-BAFC-4FC8-8C6F-6633429E2138}" srcOrd="0" destOrd="0" presId="urn:microsoft.com/office/officeart/2005/8/layout/cycle2"/>
    <dgm:cxn modelId="{A01930A3-9128-4CA8-9426-A29A2A89972D}" srcId="{28C5EBD3-143A-4ACD-ABBB-6EF465B31A71}" destId="{A86676DB-15E5-44CC-B2D6-40EDBD4E5B77}" srcOrd="3" destOrd="0" parTransId="{2AA09457-3CEE-4553-8283-92EC929D86A5}" sibTransId="{AE2F1D0C-D857-4027-B0F8-4A16C5DB590D}"/>
    <dgm:cxn modelId="{FAE33A00-DF70-4703-844C-DE35CDB3D9EC}" type="presOf" srcId="{740E2E13-D1A2-4FAB-BC34-5D695C3F8230}" destId="{EAF05C29-C4BD-4007-804B-2764AEB7615B}" srcOrd="1" destOrd="0" presId="urn:microsoft.com/office/officeart/2005/8/layout/cycle2"/>
    <dgm:cxn modelId="{428005B9-CEA2-41FA-AE10-0C4E0001E22B}" type="presOf" srcId="{FCBB3BC4-21F4-49FD-B2B6-EB3CB54CA14D}" destId="{0AAA28D4-8E6C-4096-AA07-CC089C487144}" srcOrd="1" destOrd="0" presId="urn:microsoft.com/office/officeart/2005/8/layout/cycle2"/>
    <dgm:cxn modelId="{B17B8136-AC40-4E29-BE52-345B8E4B2CFC}" type="presOf" srcId="{FCBB3BC4-21F4-49FD-B2B6-EB3CB54CA14D}" destId="{5285C0B3-91D6-4023-B4B8-871B4B3E4ABC}" srcOrd="0" destOrd="0" presId="urn:microsoft.com/office/officeart/2005/8/layout/cycle2"/>
    <dgm:cxn modelId="{DE0EC079-5EB2-44D9-931E-C8EC35AA4053}" type="presOf" srcId="{F2BAACDA-4F89-4D77-9374-3CE13424D637}" destId="{5CF809C5-8191-4976-9876-FE1CA490538C}" srcOrd="0" destOrd="0" presId="urn:microsoft.com/office/officeart/2005/8/layout/cycle2"/>
    <dgm:cxn modelId="{55899F46-4BC6-4F89-AD00-65991D6BE93A}" srcId="{28C5EBD3-143A-4ACD-ABBB-6EF465B31A71}" destId="{F2BAACDA-4F89-4D77-9374-3CE13424D637}" srcOrd="2" destOrd="0" parTransId="{0FD5300C-4E23-486C-997C-6E02AFC1A2AB}" sibTransId="{740E2E13-D1A2-4FAB-BC34-5D695C3F8230}"/>
    <dgm:cxn modelId="{B18C0FC5-239D-4A04-B3F1-F7FD64BC3BC4}" type="presOf" srcId="{AE2F1D0C-D857-4027-B0F8-4A16C5DB590D}" destId="{22851501-2E42-4417-AEED-25018DA96B3A}" srcOrd="0" destOrd="0" presId="urn:microsoft.com/office/officeart/2005/8/layout/cycle2"/>
    <dgm:cxn modelId="{2C56C91B-23A7-45B8-833F-B02809D1C731}" type="presOf" srcId="{1AC5BC08-F1B0-4C52-AA7D-1A471074B8A1}" destId="{61823E24-C4EA-4D60-9427-21D88DF4358A}" srcOrd="1" destOrd="0" presId="urn:microsoft.com/office/officeart/2005/8/layout/cycle2"/>
    <dgm:cxn modelId="{DE869102-48CD-4723-88AF-4A006EB5E132}" type="presOf" srcId="{BD6F2A9F-B3FB-442F-8781-75B815CFE516}" destId="{5A9906C7-B207-4A79-B6C4-40EBDD0F30D3}" srcOrd="1" destOrd="0" presId="urn:microsoft.com/office/officeart/2005/8/layout/cycle2"/>
    <dgm:cxn modelId="{13C21C10-0262-4D42-9E90-C9BA60160778}" srcId="{28C5EBD3-143A-4ACD-ABBB-6EF465B31A71}" destId="{F69453EF-2183-419E-9B16-329FA03ADB60}" srcOrd="0" destOrd="0" parTransId="{B0C8E5E5-C2BB-43D5-A79D-DD483ECEE830}" sibTransId="{FCBB3BC4-21F4-49FD-B2B6-EB3CB54CA14D}"/>
    <dgm:cxn modelId="{D25CD9B8-C614-433A-961D-DD52857C3166}" srcId="{28C5EBD3-143A-4ACD-ABBB-6EF465B31A71}" destId="{C2CD5001-B78B-4C2E-AAFC-E762F73063AD}" srcOrd="1" destOrd="0" parTransId="{E348421A-AE66-448E-B677-D80F7B8CB60D}" sibTransId="{1AC5BC08-F1B0-4C52-AA7D-1A471074B8A1}"/>
    <dgm:cxn modelId="{DD8460DD-ABDB-4EEC-BFE5-564DD7FDDE04}" type="presOf" srcId="{DA750FEB-A151-4028-A184-085595CA4C59}" destId="{08EE2C1C-295C-44FB-AFF2-89EA72008B32}" srcOrd="0" destOrd="0" presId="urn:microsoft.com/office/officeart/2005/8/layout/cycle2"/>
    <dgm:cxn modelId="{6C2BC390-7DCE-4671-8EAD-E2F005CFDE17}" type="presOf" srcId="{1AC5BC08-F1B0-4C52-AA7D-1A471074B8A1}" destId="{C1C86C22-DC57-46FF-A95C-4029D15A304C}" srcOrd="0" destOrd="0" presId="urn:microsoft.com/office/officeart/2005/8/layout/cycle2"/>
    <dgm:cxn modelId="{B56D46FB-C959-4422-8BF0-3886848CEA5D}" type="presOf" srcId="{28C5EBD3-143A-4ACD-ABBB-6EF465B31A71}" destId="{616E98E3-F6F9-406A-A877-D25C204DFC30}" srcOrd="0" destOrd="0" presId="urn:microsoft.com/office/officeart/2005/8/layout/cycle2"/>
    <dgm:cxn modelId="{B24E3A9A-5B2E-47F8-AC97-C215F5E11405}" type="presOf" srcId="{740E2E13-D1A2-4FAB-BC34-5D695C3F8230}" destId="{F8102DC1-9D51-48D1-A57B-3DABD0FDEF53}" srcOrd="0" destOrd="0" presId="urn:microsoft.com/office/officeart/2005/8/layout/cycle2"/>
    <dgm:cxn modelId="{51E11F41-F923-49BC-895C-BBD751B1B8BA}" type="presParOf" srcId="{616E98E3-F6F9-406A-A877-D25C204DFC30}" destId="{FC097AC0-BAFC-4FC8-8C6F-6633429E2138}" srcOrd="0" destOrd="0" presId="urn:microsoft.com/office/officeart/2005/8/layout/cycle2"/>
    <dgm:cxn modelId="{C2D7BCD0-3397-4159-AEE1-4D48D84E78B9}" type="presParOf" srcId="{616E98E3-F6F9-406A-A877-D25C204DFC30}" destId="{5285C0B3-91D6-4023-B4B8-871B4B3E4ABC}" srcOrd="1" destOrd="0" presId="urn:microsoft.com/office/officeart/2005/8/layout/cycle2"/>
    <dgm:cxn modelId="{522BA866-FE48-43A8-B89E-8E202814AED4}" type="presParOf" srcId="{5285C0B3-91D6-4023-B4B8-871B4B3E4ABC}" destId="{0AAA28D4-8E6C-4096-AA07-CC089C487144}" srcOrd="0" destOrd="0" presId="urn:microsoft.com/office/officeart/2005/8/layout/cycle2"/>
    <dgm:cxn modelId="{031CE2EE-8744-4563-8C7B-2ACAD636AED0}" type="presParOf" srcId="{616E98E3-F6F9-406A-A877-D25C204DFC30}" destId="{4F06DF83-CDEF-4B39-BB26-CE0938676568}" srcOrd="2" destOrd="0" presId="urn:microsoft.com/office/officeart/2005/8/layout/cycle2"/>
    <dgm:cxn modelId="{7871D1EF-8355-4D6B-8DF0-DCA64412D5BE}" type="presParOf" srcId="{616E98E3-F6F9-406A-A877-D25C204DFC30}" destId="{C1C86C22-DC57-46FF-A95C-4029D15A304C}" srcOrd="3" destOrd="0" presId="urn:microsoft.com/office/officeart/2005/8/layout/cycle2"/>
    <dgm:cxn modelId="{8291AEC3-5BAA-4A25-BCAD-4A6183EC5886}" type="presParOf" srcId="{C1C86C22-DC57-46FF-A95C-4029D15A304C}" destId="{61823E24-C4EA-4D60-9427-21D88DF4358A}" srcOrd="0" destOrd="0" presId="urn:microsoft.com/office/officeart/2005/8/layout/cycle2"/>
    <dgm:cxn modelId="{AFAC91A7-8A90-418D-8AE2-D8B566E5F9AF}" type="presParOf" srcId="{616E98E3-F6F9-406A-A877-D25C204DFC30}" destId="{5CF809C5-8191-4976-9876-FE1CA490538C}" srcOrd="4" destOrd="0" presId="urn:microsoft.com/office/officeart/2005/8/layout/cycle2"/>
    <dgm:cxn modelId="{2F70C2D6-D3A9-42F7-838E-F168C677483E}" type="presParOf" srcId="{616E98E3-F6F9-406A-A877-D25C204DFC30}" destId="{F8102DC1-9D51-48D1-A57B-3DABD0FDEF53}" srcOrd="5" destOrd="0" presId="urn:microsoft.com/office/officeart/2005/8/layout/cycle2"/>
    <dgm:cxn modelId="{3D03BDC6-CC63-48B0-B7BA-5A5D2FE9E4A5}" type="presParOf" srcId="{F8102DC1-9D51-48D1-A57B-3DABD0FDEF53}" destId="{EAF05C29-C4BD-4007-804B-2764AEB7615B}" srcOrd="0" destOrd="0" presId="urn:microsoft.com/office/officeart/2005/8/layout/cycle2"/>
    <dgm:cxn modelId="{F9353365-F60C-48C4-9ABB-A130983FDA0E}" type="presParOf" srcId="{616E98E3-F6F9-406A-A877-D25C204DFC30}" destId="{4106D56F-E69C-4ED4-8E36-7A24E2ABCD32}" srcOrd="6" destOrd="0" presId="urn:microsoft.com/office/officeart/2005/8/layout/cycle2"/>
    <dgm:cxn modelId="{7100419E-6150-4AD0-8202-73F07A5CF172}" type="presParOf" srcId="{616E98E3-F6F9-406A-A877-D25C204DFC30}" destId="{22851501-2E42-4417-AEED-25018DA96B3A}" srcOrd="7" destOrd="0" presId="urn:microsoft.com/office/officeart/2005/8/layout/cycle2"/>
    <dgm:cxn modelId="{D07443F4-DD51-454C-918E-359ABECA45CA}" type="presParOf" srcId="{22851501-2E42-4417-AEED-25018DA96B3A}" destId="{8A6D913E-8A63-43EE-BD8B-272249BD1061}" srcOrd="0" destOrd="0" presId="urn:microsoft.com/office/officeart/2005/8/layout/cycle2"/>
    <dgm:cxn modelId="{21966F8B-1344-4EC2-915E-4D1E0D72D620}" type="presParOf" srcId="{616E98E3-F6F9-406A-A877-D25C204DFC30}" destId="{08EE2C1C-295C-44FB-AFF2-89EA72008B32}" srcOrd="8" destOrd="0" presId="urn:microsoft.com/office/officeart/2005/8/layout/cycle2"/>
    <dgm:cxn modelId="{73F73CED-A9C7-474A-B5CF-95835D8C530C}" type="presParOf" srcId="{616E98E3-F6F9-406A-A877-D25C204DFC30}" destId="{1AB41980-C1EB-4F5E-9C01-B4763C2C32AE}" srcOrd="9" destOrd="0" presId="urn:microsoft.com/office/officeart/2005/8/layout/cycle2"/>
    <dgm:cxn modelId="{FA8976E0-CBFC-4EC5-A99A-86DBA8AC976E}" type="presParOf" srcId="{1AB41980-C1EB-4F5E-9C01-B4763C2C32AE}" destId="{5A9906C7-B207-4A79-B6C4-40EBDD0F30D3}" srcOrd="0" destOrd="0" presId="urn:microsoft.com/office/officeart/2005/8/layout/cycle2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97AC0-BAFC-4FC8-8C6F-6633429E2138}">
      <dsp:nvSpPr>
        <dsp:cNvPr id="0" name=""/>
        <dsp:cNvSpPr/>
      </dsp:nvSpPr>
      <dsp:spPr>
        <a:xfrm>
          <a:off x="2174808" y="1662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2373802" y="200656"/>
        <a:ext cx="960831" cy="960831"/>
      </dsp:txXfrm>
    </dsp:sp>
    <dsp:sp modelId="{5285C0B3-91D6-4023-B4B8-871B4B3E4ABC}">
      <dsp:nvSpPr>
        <dsp:cNvPr id="0" name=""/>
        <dsp:cNvSpPr/>
      </dsp:nvSpPr>
      <dsp:spPr>
        <a:xfrm rot="2160000">
          <a:off x="3490594" y="104521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Helvetica" pitchFamily="34" charset="0"/>
            <a:cs typeface="Helvetica" pitchFamily="34" charset="0"/>
          </a:endParaRPr>
        </a:p>
      </dsp:txBody>
      <dsp:txXfrm>
        <a:off x="3500931" y="1105117"/>
        <a:ext cx="252595" cy="275161"/>
      </dsp:txXfrm>
    </dsp:sp>
    <dsp:sp modelId="{4F06DF83-CDEF-4B39-BB26-CE0938676568}">
      <dsp:nvSpPr>
        <dsp:cNvPr id="0" name=""/>
        <dsp:cNvSpPr/>
      </dsp:nvSpPr>
      <dsp:spPr>
        <a:xfrm>
          <a:off x="3824935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4023929" y="1399544"/>
        <a:ext cx="960831" cy="960831"/>
      </dsp:txXfrm>
    </dsp:sp>
    <dsp:sp modelId="{C1C86C22-DC57-46FF-A95C-4029D15A304C}">
      <dsp:nvSpPr>
        <dsp:cNvPr id="0" name=""/>
        <dsp:cNvSpPr/>
      </dsp:nvSpPr>
      <dsp:spPr>
        <a:xfrm rot="6480000">
          <a:off x="4011930" y="2610866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4082784" y="2651108"/>
        <a:ext cx="252595" cy="275161"/>
      </dsp:txXfrm>
    </dsp:sp>
    <dsp:sp modelId="{5CF809C5-8191-4976-9876-FE1CA490538C}">
      <dsp:nvSpPr>
        <dsp:cNvPr id="0" name=""/>
        <dsp:cNvSpPr/>
      </dsp:nvSpPr>
      <dsp:spPr>
        <a:xfrm>
          <a:off x="3194643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3393637" y="3339384"/>
        <a:ext cx="960831" cy="960831"/>
      </dsp:txXfrm>
    </dsp:sp>
    <dsp:sp modelId="{F8102DC1-9D51-48D1-A57B-3DABD0FDEF53}">
      <dsp:nvSpPr>
        <dsp:cNvPr id="0" name=""/>
        <dsp:cNvSpPr/>
      </dsp:nvSpPr>
      <dsp:spPr>
        <a:xfrm rot="10800000">
          <a:off x="2684006" y="3590499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2792261" y="3682219"/>
        <a:ext cx="252595" cy="275161"/>
      </dsp:txXfrm>
    </dsp:sp>
    <dsp:sp modelId="{4106D56F-E69C-4ED4-8E36-7A24E2ABCD32}">
      <dsp:nvSpPr>
        <dsp:cNvPr id="0" name=""/>
        <dsp:cNvSpPr/>
      </dsp:nvSpPr>
      <dsp:spPr>
        <a:xfrm>
          <a:off x="1154974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1353968" y="3339384"/>
        <a:ext cx="960831" cy="960831"/>
      </dsp:txXfrm>
    </dsp:sp>
    <dsp:sp modelId="{22851501-2E42-4417-AEED-25018DA96B3A}">
      <dsp:nvSpPr>
        <dsp:cNvPr id="0" name=""/>
        <dsp:cNvSpPr/>
      </dsp:nvSpPr>
      <dsp:spPr>
        <a:xfrm rot="15120000">
          <a:off x="1341968" y="263029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1412822" y="2773490"/>
        <a:ext cx="252595" cy="275161"/>
      </dsp:txXfrm>
    </dsp:sp>
    <dsp:sp modelId="{08EE2C1C-295C-44FB-AFF2-89EA72008B32}">
      <dsp:nvSpPr>
        <dsp:cNvPr id="0" name=""/>
        <dsp:cNvSpPr/>
      </dsp:nvSpPr>
      <dsp:spPr>
        <a:xfrm>
          <a:off x="524681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723675" y="1399544"/>
        <a:ext cx="960831" cy="960831"/>
      </dsp:txXfrm>
    </dsp:sp>
    <dsp:sp modelId="{1AB41980-C1EB-4F5E-9C01-B4763C2C32AE}">
      <dsp:nvSpPr>
        <dsp:cNvPr id="0" name=""/>
        <dsp:cNvSpPr/>
      </dsp:nvSpPr>
      <dsp:spPr>
        <a:xfrm rot="19440000">
          <a:off x="1840467" y="1057218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850804" y="1180753"/>
        <a:ext cx="252595" cy="27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2AB851-8BDE-4705-A0BE-2B6A7E87612A}" type="datetimeFigureOut">
              <a:rPr lang="he-IL" smtClean="0"/>
              <a:t>ו'/סיון/תשע"ג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ED06737-B0F2-4845-A7A3-1D88A87708E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638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 smtClean="0"/>
              <a:t>עמילן: הסוכר בתפ"א, חיטה, תירס ואורז</a:t>
            </a:r>
          </a:p>
          <a:p>
            <a:pPr algn="r"/>
            <a:r>
              <a:rPr lang="he-IL" dirty="0" smtClean="0"/>
              <a:t>עמילאז: אנזים הרוק שמפרד עמילן</a:t>
            </a:r>
          </a:p>
          <a:p>
            <a:pPr algn="r"/>
            <a:r>
              <a:rPr lang="he-IL" dirty="0" smtClean="0"/>
              <a:t>מספר העותקים של עמילאז במתאם עם תכולת העמילן בתזונה המסורתית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3937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8443-CDC6-4137-8470-5F2EABD415DC}" type="datetime1">
              <a:rPr lang="en-US" smtClean="0"/>
              <a:t>5/15/2013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E763-5F85-4539-8845-9C5286D2606C}" type="datetime1">
              <a:rPr lang="en-US" smtClean="0"/>
              <a:t>5/15/2013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C9E8-AFE9-4323-98F2-218E89F9AE78}" type="datetime1">
              <a:rPr lang="en-US" smtClean="0"/>
              <a:t>5/15/2013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89DF-1FFE-4A9D-9965-913DE7CA4821}" type="datetime1">
              <a:rPr lang="en-US" smtClean="0"/>
              <a:t>5/15/2013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805D-C976-45FE-8529-2D29A7E39CC2}" type="datetime1">
              <a:rPr lang="en-US" smtClean="0"/>
              <a:t>5/15/2013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5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867B-9542-491A-910E-B230E797F0C0}" type="datetime1">
              <a:rPr lang="en-US" smtClean="0"/>
              <a:t>5/15/2013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11F4-003D-445C-BDBF-299573599975}" type="datetime1">
              <a:rPr lang="en-US" smtClean="0"/>
              <a:t>5/15/2013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F556-C7F1-4860-8E3B-29DAD4DC787C}" type="datetime1">
              <a:rPr lang="en-US" smtClean="0"/>
              <a:t>5/15/2013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6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3CED-2FE8-46BA-B45B-B40838896F67}" type="datetime1">
              <a:rPr lang="en-US" smtClean="0"/>
              <a:t>5/15/2013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8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8904-6DBC-419A-B93A-DB2D9DD52681}" type="datetime1">
              <a:rPr lang="en-US" smtClean="0"/>
              <a:t>5/15/2013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FFD9-68C9-4583-9735-28289D9FD6DD}" type="datetime1">
              <a:rPr lang="en-US" smtClean="0"/>
              <a:t>5/15/2013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4834D-40E1-4E83-BC1C-6A4C5211D3E5}" type="datetime1">
              <a:rPr lang="en-US" smtClean="0"/>
              <a:t>5/15/2013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7" Type="http://schemas.openxmlformats.org/officeDocument/2006/relationships/image" Target="../media/image3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ature.com/ng/journal/v39/n10/full/ng2123.html" TargetMode="External"/><Relationship Id="rId5" Type="http://schemas.openxmlformats.org/officeDocument/2006/relationships/hyperlink" Target="http://www.nature.com/nature/journal/v468/n7327_supp/full/468S13a.html" TargetMode="External"/><Relationship Id="rId4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435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10" Type="http://schemas.openxmlformats.org/officeDocument/2006/relationships/image" Target="../media/image57.jpeg"/><Relationship Id="rId4" Type="http://schemas.openxmlformats.org/officeDocument/2006/relationships/image" Target="../media/image51.jpeg"/><Relationship Id="rId9" Type="http://schemas.openxmlformats.org/officeDocument/2006/relationships/image" Target="../media/image5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microsoft.com/office/2007/relationships/hdphoto" Target="../media/hdphoto3.wdp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gif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55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m/publicdata/explore?ds=d5bncppjof8f9_&amp;met_y=sp_dyn_le00_in&amp;idim=country:USA&amp;dl=en&amp;hl=en&amp;q=life%20expectancy" TargetMode="Externa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19400"/>
            <a:ext cx="7772400" cy="1470025"/>
          </a:xfrm>
        </p:spPr>
        <p:txBody>
          <a:bodyPr/>
          <a:lstStyle/>
          <a:p>
            <a:r>
              <a:rPr lang="he-IL" dirty="0"/>
              <a:t>אבולוציה ומוטציה בעתות עקה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038600"/>
            <a:ext cx="8839200" cy="1752600"/>
          </a:xfrm>
        </p:spPr>
        <p:txBody>
          <a:bodyPr>
            <a:normAutofit/>
          </a:bodyPr>
          <a:lstStyle/>
          <a:p>
            <a:r>
              <a:rPr lang="he-IL" dirty="0"/>
              <a:t>יואב </a:t>
            </a:r>
            <a:r>
              <a:rPr lang="he-IL" dirty="0" smtClean="0"/>
              <a:t>רם</a:t>
            </a:r>
            <a:endParaRPr lang="he-IL" dirty="0"/>
          </a:p>
          <a:p>
            <a:r>
              <a:rPr lang="he-IL" dirty="0" smtClean="0"/>
              <a:t>"אבולוציה בגן":</a:t>
            </a:r>
            <a:r>
              <a:rPr lang="en-US" dirty="0" smtClean="0"/>
              <a:t> </a:t>
            </a:r>
            <a:r>
              <a:rPr lang="he-IL" dirty="0" smtClean="0"/>
              <a:t>סדרת </a:t>
            </a:r>
            <a:r>
              <a:rPr lang="he-IL" dirty="0"/>
              <a:t>הרצאות על </a:t>
            </a:r>
            <a:r>
              <a:rPr lang="he-IL" dirty="0" smtClean="0"/>
              <a:t>אבולוציה בגן הבוטני</a:t>
            </a:r>
          </a:p>
          <a:p>
            <a:r>
              <a:rPr lang="he-IL" dirty="0" smtClean="0"/>
              <a:t>16 מאי 2013, 18:00</a:t>
            </a:r>
          </a:p>
        </p:txBody>
      </p:sp>
      <p:pic>
        <p:nvPicPr>
          <p:cNvPr id="4" name="Picture 4" descr="http://www.genome.duke.edu/research/computational/images/header_computatio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3726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702226"/>
            <a:ext cx="2895600" cy="107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campus5.tau.ac.il/sites/campus.tau.ac.il/files/styles/faculty_logo/public/campus5-210-52_0.jpg?itok=Z5q5sGg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6129313"/>
            <a:ext cx="200025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4"/>
          <a:stretch/>
        </p:blipFill>
        <p:spPr bwMode="auto">
          <a:xfrm>
            <a:off x="228600" y="5781675"/>
            <a:ext cx="2673976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67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6725"/>
            <a:ext cx="42386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שונות בכשירות</a:t>
            </a:r>
            <a:endParaRPr lang="he-I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השונות בכשירות</a:t>
            </a:r>
            <a:r>
              <a:rPr lang="en-US" dirty="0" smtClean="0"/>
              <a:t> </a:t>
            </a:r>
            <a:r>
              <a:rPr lang="he-IL" dirty="0" smtClean="0"/>
              <a:t>(=הצלחה רבייתית) צריכה לעבור בהורשה</a:t>
            </a:r>
          </a:p>
          <a:p>
            <a:endParaRPr lang="he-IL" dirty="0" smtClean="0"/>
          </a:p>
          <a:p>
            <a:r>
              <a:rPr lang="he-IL" dirty="0" smtClean="0"/>
              <a:t>השונות שעוברת בהורשה היא </a:t>
            </a:r>
            <a:r>
              <a:rPr lang="he-IL" b="1" dirty="0" smtClean="0"/>
              <a:t>שונות גנטית</a:t>
            </a:r>
          </a:p>
          <a:p>
            <a:r>
              <a:rPr lang="he-IL" dirty="0" smtClean="0"/>
              <a:t>לא רק - אפיגנטיקה... פרופ' חוה יבלונקה, 18.4</a:t>
            </a:r>
          </a:p>
          <a:p>
            <a:endParaRPr lang="he-IL" dirty="0" smtClean="0"/>
          </a:p>
          <a:p>
            <a:r>
              <a:rPr lang="he-IL" dirty="0" smtClean="0"/>
              <a:t>כיצד נוצרת השונות הגנטית?</a:t>
            </a:r>
          </a:p>
          <a:p>
            <a:endParaRPr lang="he-I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מוטציה - חיפושיות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600" dirty="0" smtClean="0"/>
              <a:t>הורים ירוקים -</a:t>
            </a:r>
            <a:endParaRPr lang="en-US" sz="3600" dirty="0" smtClean="0"/>
          </a:p>
          <a:p>
            <a:pPr marL="0" indent="0" algn="r">
              <a:buNone/>
            </a:pPr>
            <a:r>
              <a:rPr lang="en-US" sz="3600" dirty="0" smtClean="0"/>
              <a:t>CGTCGACGTGCA</a:t>
            </a:r>
            <a:r>
              <a:rPr lang="en-US" sz="3600" b="1" dirty="0" smtClean="0">
                <a:solidFill>
                  <a:srgbClr val="00B050"/>
                </a:solidFill>
              </a:rPr>
              <a:t>A</a:t>
            </a:r>
            <a:r>
              <a:rPr lang="en-US" sz="3600" dirty="0" smtClean="0"/>
              <a:t>ATTTGGGCTGGCA</a:t>
            </a:r>
          </a:p>
          <a:p>
            <a:pPr marL="0" indent="0" algn="r">
              <a:buNone/>
            </a:pPr>
            <a:r>
              <a:rPr lang="he-IL" sz="3600" dirty="0" smtClean="0"/>
              <a:t>צאצא חום - </a:t>
            </a:r>
            <a:endParaRPr lang="en-US" sz="3600" dirty="0" smtClean="0"/>
          </a:p>
          <a:p>
            <a:pPr marL="0" indent="0" algn="r">
              <a:buNone/>
            </a:pPr>
            <a:r>
              <a:rPr lang="en-US" sz="3600" dirty="0" smtClean="0"/>
              <a:t>CGTCGACGTGCA</a:t>
            </a:r>
            <a:r>
              <a:rPr lang="en-US" sz="3600" b="1" dirty="0" smtClean="0">
                <a:solidFill>
                  <a:schemeClr val="accent2"/>
                </a:solidFill>
              </a:rPr>
              <a:t>T</a:t>
            </a:r>
            <a:r>
              <a:rPr lang="en-US" sz="3600" dirty="0" smtClean="0"/>
              <a:t>ATTTGGGCTGGCA</a:t>
            </a:r>
            <a:endParaRPr lang="he-IL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11</a:t>
            </a:fld>
            <a:endParaRPr lang="he-IL"/>
          </a:p>
        </p:txBody>
      </p:sp>
      <p:pic>
        <p:nvPicPr>
          <p:cNvPr id="4098" name="Picture 2" descr="Mu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77072"/>
            <a:ext cx="2634771" cy="260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– אנמיה חרמשית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600200"/>
            <a:ext cx="4724400" cy="4525963"/>
          </a:xfrm>
        </p:spPr>
        <p:txBody>
          <a:bodyPr>
            <a:normAutofit/>
          </a:bodyPr>
          <a:lstStyle/>
          <a:p>
            <a:r>
              <a:rPr lang="he-IL" dirty="0" smtClean="0"/>
              <a:t>מוטציה נקודתית בגן לחלבון ההמוגלובין</a:t>
            </a:r>
          </a:p>
          <a:p>
            <a:r>
              <a:rPr lang="he-IL" dirty="0"/>
              <a:t> </a:t>
            </a:r>
            <a:r>
              <a:rPr lang="en-US" dirty="0"/>
              <a:t>C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C </a:t>
            </a:r>
            <a:r>
              <a:rPr lang="en-US" dirty="0">
                <a:latin typeface="Arial"/>
                <a:cs typeface="Arial"/>
              </a:rPr>
              <a:t>→</a:t>
            </a:r>
            <a:r>
              <a:rPr lang="en-US" dirty="0"/>
              <a:t> C</a:t>
            </a:r>
            <a:r>
              <a:rPr lang="en-US" b="1" dirty="0">
                <a:solidFill>
                  <a:schemeClr val="accent6"/>
                </a:solidFill>
              </a:rPr>
              <a:t>A</a:t>
            </a:r>
            <a:r>
              <a:rPr lang="en-US" dirty="0"/>
              <a:t>C</a:t>
            </a:r>
            <a:endParaRPr lang="he-IL" dirty="0" smtClean="0"/>
          </a:p>
          <a:p>
            <a:r>
              <a:rPr lang="he-IL" dirty="0" smtClean="0"/>
              <a:t>מחליפה את חומצת האמינו </a:t>
            </a:r>
            <a:r>
              <a:rPr lang="en-US" i="1" dirty="0" smtClean="0"/>
              <a:t>glutamic acid</a:t>
            </a:r>
            <a:r>
              <a:rPr lang="he-IL" i="1" dirty="0" smtClean="0"/>
              <a:t> </a:t>
            </a:r>
            <a:r>
              <a:rPr lang="he-IL" dirty="0" smtClean="0"/>
              <a:t>ב-</a:t>
            </a:r>
            <a:r>
              <a:rPr lang="en-US" i="1" dirty="0" err="1" smtClean="0"/>
              <a:t>valine</a:t>
            </a:r>
            <a:endParaRPr lang="he-IL" i="1" dirty="0" smtClean="0"/>
          </a:p>
          <a:p>
            <a:r>
              <a:rPr lang="he-IL" dirty="0" smtClean="0">
                <a:solidFill>
                  <a:srgbClr val="FF0000"/>
                </a:solidFill>
              </a:rPr>
              <a:t>המוגלובין תקין באדום</a:t>
            </a:r>
            <a:endParaRPr lang="he-IL" dirty="0"/>
          </a:p>
          <a:p>
            <a:r>
              <a:rPr lang="he-IL" dirty="0" smtClean="0">
                <a:solidFill>
                  <a:schemeClr val="accent6"/>
                </a:solidFill>
              </a:rPr>
              <a:t>המוגלובין חרמשי בכתום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81150" y="2267250"/>
            <a:ext cx="4819500" cy="360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 descr="http://www.thetvking.com/images/tvShows/poster/Once%20Upon%20a%20Time...%20Lif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5" b="12878"/>
          <a:stretch/>
        </p:blipFill>
        <p:spPr bwMode="auto">
          <a:xfrm>
            <a:off x="3048000" y="1295399"/>
            <a:ext cx="1828800" cy="20282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3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"מוטציות...מספקות את חומר הגלם לאבולוציה" – דובז'נסקי, גנטיקה ומוצא המינים 1937</a:t>
            </a:r>
          </a:p>
          <a:p>
            <a:r>
              <a:rPr lang="he-IL" dirty="0" smtClean="0"/>
              <a:t>"מוטציות הן המקור הבסיסי לשונות שעליה פועלת הברירה הטבעית" – לינץ', 2007</a:t>
            </a:r>
            <a:endParaRPr lang="he-IL" dirty="0"/>
          </a:p>
          <a:p>
            <a:r>
              <a:rPr lang="he-IL" dirty="0" smtClean="0"/>
              <a:t>בעברית - </a:t>
            </a:r>
            <a:r>
              <a:rPr lang="he-IL" i="1" dirty="0" smtClean="0"/>
              <a:t>תשנית</a:t>
            </a:r>
            <a:endParaRPr lang="he-IL" i="1" dirty="0"/>
          </a:p>
        </p:txBody>
      </p:sp>
      <p:pic>
        <p:nvPicPr>
          <p:cNvPr id="5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41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discern-genetics.org/images/6.1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0"/>
          <a:stretch/>
        </p:blipFill>
        <p:spPr bwMode="auto">
          <a:xfrm>
            <a:off x="3988675" y="2895600"/>
            <a:ext cx="2945525" cy="271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עוד מקורות לשונות גנטית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שונות במספר העותקים</a:t>
            </a:r>
          </a:p>
          <a:p>
            <a:r>
              <a:rPr lang="he-IL" dirty="0" smtClean="0"/>
              <a:t>רבייה מינית</a:t>
            </a:r>
          </a:p>
          <a:p>
            <a:pPr lvl="1"/>
            <a:r>
              <a:rPr lang="he-IL" dirty="0"/>
              <a:t>סגרגציה</a:t>
            </a:r>
          </a:p>
          <a:p>
            <a:pPr lvl="1"/>
            <a:r>
              <a:rPr lang="he-IL" dirty="0" smtClean="0"/>
              <a:t>רקומבינציה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2" descr="Genetic shuff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16" y="5733584"/>
            <a:ext cx="4046496" cy="108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6248400" y="30480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324859" y="3810000"/>
            <a:ext cx="0" cy="18016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988675" y="1981200"/>
            <a:ext cx="507125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49514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www.nature.com/nature/journal/v468/n7327_supp/full/468S13a.html</a:t>
            </a:r>
            <a:endParaRPr lang="he-IL" sz="1000" dirty="0" smtClean="0"/>
          </a:p>
          <a:p>
            <a:r>
              <a:rPr lang="en-US" sz="1000" dirty="0">
                <a:hlinkClick r:id="rId6"/>
              </a:rPr>
              <a:t>http://www.nature.com/ng/journal/v39/n10/full/ng2123.html</a:t>
            </a:r>
            <a:endParaRPr lang="he-IL" sz="1000" dirty="0"/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4" y="1196585"/>
            <a:ext cx="3744416" cy="51536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9856" y="6062246"/>
            <a:ext cx="288032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מספר עותקי גן העמילאז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849860" y="4668833"/>
            <a:ext cx="230425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781745" y="2091986"/>
            <a:ext cx="212935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220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הטוב הרע והניטרלי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170" name="Picture 2" descr="http://rogermontgomery.com/wp-content/uploads/2012/08/The_good__the_bad_and_the_ugly_by_AtixVe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5400"/>
            <a:ext cx="4087649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2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966271" y="1295400"/>
            <a:ext cx="7415729" cy="5068731"/>
            <a:chOff x="130101" y="1448934"/>
            <a:chExt cx="8104415" cy="5539456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27"/>
            <a:stretch/>
          </p:blipFill>
          <p:spPr>
            <a:xfrm>
              <a:off x="233516" y="1448934"/>
              <a:ext cx="8001000" cy="514074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489113" y="6248400"/>
              <a:ext cx="5881440" cy="7399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/>
                <a:t>כשירות ביחס לפרט ללא מוטציות </a:t>
              </a:r>
            </a:p>
            <a:p>
              <a:pPr algn="ctr" rtl="1"/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604079" y="3858380"/>
              <a:ext cx="1905628" cy="4372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 smtClean="0"/>
                <a:t>שכיחות</a:t>
              </a:r>
              <a:endParaRPr lang="he-IL" sz="16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</a:t>
            </a:r>
            <a:r>
              <a:rPr lang="he-IL" sz="2400" dirty="0"/>
              <a:t>ב</a:t>
            </a:r>
            <a:r>
              <a:rPr lang="he-IL" sz="2400" b="1" dirty="0"/>
              <a:t>וירוס </a:t>
            </a:r>
            <a:r>
              <a:rPr lang="en-US" sz="2400" b="1" dirty="0"/>
              <a:t>VSV</a:t>
            </a:r>
            <a:r>
              <a:rPr lang="he-IL" sz="2400" b="1" dirty="0"/>
              <a:t>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www.ncbi.nlm.nih.gov/pubmed/17637733</a:t>
            </a:r>
            <a:endParaRPr lang="he-IL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724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676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7886700" y="3933360"/>
            <a:ext cx="25146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/>
              <a:t>חיוביות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33415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40433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1" y="1295400"/>
            <a:ext cx="7826136" cy="47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ב</a:t>
            </a:r>
            <a:r>
              <a:rPr lang="he-IL" sz="2400" b="1" dirty="0" smtClean="0"/>
              <a:t>שמר האפייה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www.ncbi.nlm.nih.gov/pubmed/17637733</a:t>
            </a:r>
            <a:endParaRPr lang="he-IL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8200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152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738184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96131" y="3198448"/>
            <a:ext cx="114039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 smtClean="0"/>
              <a:t>שכיחות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4343400" y="5791200"/>
            <a:ext cx="11056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 smtClean="0"/>
              <a:t>כשירות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502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בסביבה קבועה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194" name="Picture 2" descr="http://takemydough.com/wp-content/uploads/2012/04/ecosp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791200" cy="44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10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solidFill>
                  <a:srgbClr val="FF0000"/>
                </a:solidFill>
              </a:rPr>
              <a:t>אבולוציה סביבות קבועות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אין שינוי בכיוון הפעולה של הברירה הטבעית</a:t>
            </a:r>
          </a:p>
          <a:p>
            <a:r>
              <a:rPr lang="he-IL" dirty="0" smtClean="0"/>
              <a:t>שיווי משקל בין </a:t>
            </a:r>
            <a:r>
              <a:rPr lang="he-IL" b="1" dirty="0" smtClean="0">
                <a:solidFill>
                  <a:schemeClr val="accent1"/>
                </a:solidFill>
              </a:rPr>
              <a:t>ברירה טבעית</a:t>
            </a:r>
            <a:r>
              <a:rPr lang="he-IL" dirty="0" smtClean="0"/>
              <a:t> ו</a:t>
            </a:r>
            <a:r>
              <a:rPr lang="he-IL" b="1" dirty="0" smtClean="0">
                <a:solidFill>
                  <a:schemeClr val="accent3"/>
                </a:solidFill>
              </a:rPr>
              <a:t>מוטציה</a:t>
            </a:r>
          </a:p>
          <a:p>
            <a:pPr marL="0" indent="0">
              <a:buNone/>
            </a:pP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85800" y="2655110"/>
            <a:ext cx="7714496" cy="4202890"/>
            <a:chOff x="914400" y="2655110"/>
            <a:chExt cx="7714496" cy="42028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727030"/>
              <a:ext cx="7714496" cy="4130970"/>
            </a:xfrm>
            <a:prstGeom prst="rect">
              <a:avLst/>
            </a:prstGeom>
          </p:spPr>
        </p:pic>
        <p:sp>
          <p:nvSpPr>
            <p:cNvPr id="21" name="Circular Arrow 20"/>
            <p:cNvSpPr/>
            <p:nvPr/>
          </p:nvSpPr>
          <p:spPr>
            <a:xfrm rot="1844326">
              <a:off x="4638704" y="3593290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9" name="Circular Arrow 28"/>
            <p:cNvSpPr/>
            <p:nvPr/>
          </p:nvSpPr>
          <p:spPr>
            <a:xfrm rot="1844326">
              <a:off x="2962304" y="2655110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30" name="Circular Arrow 29"/>
            <p:cNvSpPr/>
            <p:nvPr/>
          </p:nvSpPr>
          <p:spPr>
            <a:xfrm rot="1844326">
              <a:off x="6105496" y="4507690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2" name="Up Arrow 21"/>
            <p:cNvSpPr/>
            <p:nvPr/>
          </p:nvSpPr>
          <p:spPr>
            <a:xfrm>
              <a:off x="2724208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Up Arrow 31"/>
            <p:cNvSpPr/>
            <p:nvPr/>
          </p:nvSpPr>
          <p:spPr>
            <a:xfrm flipV="1">
              <a:off x="5867400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Up Arrow 32"/>
            <p:cNvSpPr/>
            <p:nvPr/>
          </p:nvSpPr>
          <p:spPr>
            <a:xfrm flipV="1">
              <a:off x="4267200" y="5429463"/>
              <a:ext cx="399992" cy="5247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Up Arrow 14"/>
            <p:cNvSpPr/>
            <p:nvPr/>
          </p:nvSpPr>
          <p:spPr>
            <a:xfrm flipV="1">
              <a:off x="7448608" y="5431094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0479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תודות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184031" y="5245888"/>
            <a:ext cx="2112369" cy="926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he-IL" sz="2000" dirty="0" smtClean="0"/>
              <a:t>קרן עמליה בירון-ציגלה</a:t>
            </a:r>
            <a:endParaRPr lang="en-US" sz="2000" dirty="0"/>
          </a:p>
        </p:txBody>
      </p:sp>
      <p:pic>
        <p:nvPicPr>
          <p:cNvPr id="15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876800"/>
            <a:ext cx="1476793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3886200" y="4876800"/>
            <a:ext cx="1878932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209800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866900" y="1648123"/>
            <a:ext cx="5029200" cy="29238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dirty="0" smtClean="0"/>
              <a:t>המעבדה לתיאוריה אבולוציונית</a:t>
            </a:r>
          </a:p>
          <a:p>
            <a:pPr algn="ctr" rtl="1"/>
            <a:r>
              <a:rPr lang="he-IL" sz="3200" dirty="0" smtClean="0"/>
              <a:t>של ד"ר לילך הדני</a:t>
            </a:r>
          </a:p>
          <a:p>
            <a:pPr algn="ctr"/>
            <a:r>
              <a:rPr lang="he-IL" sz="2000" dirty="0"/>
              <a:t>הפקולטה למדעי החיים ע"ש ג'ורג' וייז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he-IL" sz="2000" dirty="0"/>
              <a:t>המחלקה לביולוגיה מולקולרית ואקולוגיה של צמחים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he-IL" sz="2000" dirty="0"/>
              <a:t>אוניברסיטת </a:t>
            </a:r>
            <a:r>
              <a:rPr lang="he-IL" sz="2000" dirty="0" smtClean="0"/>
              <a:t>תל-אביב</a:t>
            </a:r>
            <a:endParaRPr lang="he-IL" sz="3200" dirty="0"/>
          </a:p>
        </p:txBody>
      </p:sp>
      <p:pic>
        <p:nvPicPr>
          <p:cNvPr id="19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533400" y="2390061"/>
            <a:ext cx="1170481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79512" y="3789040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pic>
        <p:nvPicPr>
          <p:cNvPr id="11268" name="Picture 4" descr="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982437"/>
            <a:ext cx="329565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3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מודל מתמטי פשוט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</p:spPr>
            <p:txBody>
              <a:bodyPr>
                <a:normAutofit/>
              </a:bodyPr>
              <a:lstStyle/>
              <a:p>
                <a:r>
                  <a:rPr lang="he-IL" dirty="0" smtClean="0"/>
                  <a:t>נתמקד בגן אחד בעל שני אללים (גרסאות)</a:t>
                </a:r>
                <a:endParaRPr lang="en-US" dirty="0"/>
              </a:p>
              <a:p>
                <a:r>
                  <a:rPr lang="he-IL" dirty="0" smtClean="0"/>
                  <a:t>האלל הטבעי </a:t>
                </a:r>
                <a:r>
                  <a:rPr lang="en-US" dirty="0" smtClean="0"/>
                  <a:t>A</a:t>
                </a:r>
                <a:r>
                  <a:rPr lang="he-IL" dirty="0" smtClean="0"/>
                  <a:t> בעל כשירות גבוהה יותר מהאלל המוטנט </a:t>
                </a:r>
                <a:r>
                  <a:rPr lang="en-US" dirty="0" smtClean="0"/>
                  <a:t>B</a:t>
                </a:r>
                <a:r>
                  <a:rPr lang="he-IL" dirty="0" smtClean="0"/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𝑓𝑖𝑡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𝑖𝑡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he-IL" dirty="0" smtClean="0"/>
              </a:p>
              <a:p>
                <a:r>
                  <a:rPr lang="he-IL" dirty="0" smtClean="0"/>
                  <a:t>המודל מתאר את השינוי בשכיחות האלל </a:t>
                </a:r>
                <a:r>
                  <a:rPr lang="en-US" dirty="0" smtClean="0"/>
                  <a:t>A</a:t>
                </a:r>
                <a:r>
                  <a:rPr lang="he-IL" dirty="0" smtClean="0"/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𝑓𝑟𝑒𝑞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he-IL" dirty="0" smtClean="0"/>
                  <a:t> - מדור לדור:</a:t>
                </a:r>
              </a:p>
              <a:p>
                <a:pPr marL="0" indent="0">
                  <a:buNone/>
                </a:pPr>
                <a:endParaRPr lang="he-I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𝑓𝑟𝑒𝑞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𝑛𝑜𝑤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𝑃𝑟𝑜𝑏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𝑓𝑖𝑡𝑛𝑒𝑠𝑠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𝑛𝑜𝑤</m:t>
                          </m:r>
                        </m:den>
                      </m:f>
                    </m:oMath>
                  </m:oMathPara>
                </a14:m>
                <a:endParaRPr lang="he-IL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  <a:blipFill rotWithShape="1">
                <a:blip r:embed="rId2"/>
                <a:stretch>
                  <a:fillRect t="-2022" r="-17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מציאת שיווי משקל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he-IL" dirty="0" smtClean="0"/>
                  <a:t>שיווי משקל הוא מצב בו </a:t>
                </a:r>
                <a:r>
                  <a:rPr lang="he-IL" b="1" dirty="0" smtClean="0"/>
                  <a:t>אין שינוי מדור לדור</a:t>
                </a:r>
                <a:r>
                  <a:rPr lang="he-IL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𝑠𝑡𝑎𝑏𝑙𝑒</m:t>
                          </m:r>
                        </m:sub>
                      </m:sSub>
                      <m:r>
                        <a:rPr lang="he-IL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𝑛𝑜𝑤</m:t>
                          </m:r>
                        </m:sub>
                      </m:sSub>
                    </m:oMath>
                  </m:oMathPara>
                </a14:m>
                <a:endParaRPr lang="he-IL" b="0" dirty="0" smtClean="0"/>
              </a:p>
              <a:p>
                <a:pPr marL="0" indent="0">
                  <a:buNone/>
                </a:pPr>
                <a:r>
                  <a:rPr lang="he-IL" b="0" dirty="0" smtClean="0"/>
                  <a:t>ולכן אנחנו מקבלים:</a:t>
                </a:r>
              </a:p>
              <a:p>
                <a:pPr marL="0" indent="0">
                  <a:buNone/>
                </a:pPr>
                <a:endParaRPr lang="he-IL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𝑠𝑡𝑎𝑏𝑙𝑒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𝑓𝑟𝑒𝑞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𝑠𝑡𝑎𝑏𝑙𝑒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𝑃𝑟𝑜𝑏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𝑛𝑜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𝑠𝑡𝑎𝑏𝑙𝑒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𝑓𝑖𝑡𝑛𝑒𝑠𝑠</m:t>
                          </m:r>
                        </m:den>
                      </m:f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:r>
                  <a:rPr lang="he-IL" dirty="0" smtClean="0"/>
                  <a:t>ועל ידי הכפלה בכשירות הממוצעת וחלוקה בשכיחות </a:t>
                </a:r>
                <a:r>
                  <a:rPr lang="en-US" dirty="0" smtClean="0"/>
                  <a:t>A</a:t>
                </a:r>
                <a:r>
                  <a:rPr lang="he-IL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𝑃𝑟𝑜𝑏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𝑛𝑜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𝑚𝑢𝑡𝑎𝑡𝑖𝑜𝑛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b="0" dirty="0" smtClean="0"/>
              </a:p>
              <a:p>
                <a:pPr marL="0" indent="0">
                  <a:buNone/>
                </a:pPr>
                <a:endParaRPr lang="he-IL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  <a:blipFill rotWithShape="1">
                <a:blip r:embed="rId2"/>
                <a:stretch>
                  <a:fillRect t="-1529" r="-17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8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כשירות ממוצעת בשיווי משקל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/>
                  <a:t>תוצאת המודל הפשוט והקלאסי הייתה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𝑃𝑟𝑜𝑏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𝑛𝑜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𝑚𝑢𝑡𝑎𝑡𝑖𝑜𝑛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:r>
                  <a:rPr lang="he-IL" dirty="0" smtClean="0"/>
                  <a:t>או במילים:</a:t>
                </a:r>
              </a:p>
              <a:p>
                <a:pPr marL="0" indent="0" algn="ctr">
                  <a:buNone/>
                </a:pPr>
                <a:r>
                  <a:rPr lang="he-IL" b="1" dirty="0" smtClean="0"/>
                  <a:t>"הכשירות הממוצעת באוכלוסיה שווה להסתברות שמוטציות אינן מתרחשות"</a:t>
                </a:r>
              </a:p>
              <a:p>
                <a:pPr marL="0" indent="0">
                  <a:buNone/>
                </a:pPr>
                <a:endParaRPr lang="he-IL" dirty="0" smtClean="0"/>
              </a:p>
              <a:p>
                <a:pPr marL="0" indent="0">
                  <a:buNone/>
                </a:pPr>
                <a:r>
                  <a:rPr lang="he-IL" dirty="0" smtClean="0"/>
                  <a:t>כלומר קצב מוטציה גבוה מוביל לכשירות נמוכה...</a:t>
                </a:r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519" t="-1752" r="-1852" b="-9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6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0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שיווי משקל בין מוטציה לברירה הטבעית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>
                <a:solidFill>
                  <a:schemeClr val="tx2"/>
                </a:solidFill>
              </a:rPr>
              <a:t>תוצאות </a:t>
            </a:r>
            <a:r>
              <a:rPr lang="he-IL" dirty="0">
                <a:solidFill>
                  <a:schemeClr val="tx2"/>
                </a:solidFill>
              </a:rPr>
              <a:t>של </a:t>
            </a:r>
            <a:r>
              <a:rPr lang="he-IL" dirty="0" smtClean="0">
                <a:solidFill>
                  <a:schemeClr val="tx2"/>
                </a:solidFill>
              </a:rPr>
              <a:t>סימולציות</a:t>
            </a:r>
            <a:endParaRPr lang="he-IL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AutoShape 2" descr="data:image/png;base64,iVBORw0KGgoAAAANSUhEUgAAAfoAAAFwCAYAAABQPrn3AAAABHNCSVQICAgIfAhkiAAAAAlwSFlzAAALEgAACxIB0t1+/AAAIABJREFUeJzt3X9YVPedL/D3mV8MzDCgDAoGgYjeYCWJdQVNwMYtSVtM726zlmv8cVNLGtMk63OfuGuycROj7WZTtUoS3GAs6M0T1w3xxxq3N2mzwU0I2uBWmogGayK/ERAZZfg1MzBn7h8DIwgMgsDMd8779Tx54Mwchu/JJ+Q93/M55zuSy+VygYiIiAKSytcDICIioonDoCciIgpgDHoiIqIAxqAnIiIKYAx6IiKiAMagJyIiCmAab0/+7ne/wyeffILa2lqkpqbi6aefHnbf3/72tzh+/DjsdjsWL16MJ554AhqN++Xb29uRm5uLs2fPwmQyYeXKlUhLS/P8bFlZGfLz89HS0oLZs2fjmWeegdlsHqdDJCIiUi6vM/qpU6di+fLl+Mu//EuvL/LFF1/g/fffx+bNm/Hmm2/iypUreO+99zzP5+fnQ6fTIS8vD+vXr0deXh7q6uoAAFarFTt37sSjjz6K/fv3IyEhAdnZ2eNwaEREROQ16FNSUpCcnIzQ0FCvL/Lpp58iPT0dMTExMBgMWL58OT755BMAgM1mQ0lJCVasWIGgoCAkJiYiOTkZRUVFAIDTp09j5syZWLx4MTQaDTIzM1FdXY3Lly+PzxESEREpmNdT931GWjyvrq4OKSkpnu24uDi0traivb0dzc3NUKvViIqKGvD8+fPnAQC1tbWIj4/3PBcUFISoqCjU1tZixowZQ/6+wsLCWxk2ERFRwEhPTx/Tz91S0EuS5PV5m82GkJAQz3ZwcLDncZvN5tnuo9frYbPZPPuEhYUNeD44ONjz/HC+lKPw04VDvxEgIiIKJKWlpWP+2Vu66n6kGb1er0dXV5dnu7Oz0/P4zc/1Pd8X/sHBwV6fH05zu+NWhk5+qLi42NdDoDFi7cTG+inTLQX9SDP6mTNnoqqqyrNdXV2NsLAwGI1GREdHw+l0orGxccDzM2fOBADExMQM+FmbzYampibExMR4/Z3NHd23MnQiIiJF8xr0sizD4XDA6XRClmV0d3dDluVB+33nO9/BiRMnUFdXh/b2dhw5csRzpb5er8eiRYtQUFAAu92OCxcu4MyZM1iyZAkA9wV/tbW1KCkpgcPhwOHDhxEfHz9sf77PVQa9sPrfWkliYe3Exvopk+TtY2oPHTqEw4cPD3gsMzMTS5cuxYYNG5CdnY2IiAgA7vvo33//fTgcjhHvo1+1ahVSU1M9r1lWVoZ9+/ahubkZc+bMGfE++sLCQrz8pQrH19474tkGIiIi0ZWWlo75YjyvQe+vCgsL8cp5DfZnfgsm/S1dT0h+pLi4mDMLQbF2YmP9xHU7QS/sErjmEC379ERERCMQN+gNOjR38Mp7EXFGIS7WTmysnzIJG/SRRi0vyCMiIhqBuEFv0OEqZ/RC4r284mLtxMb6KZOwQW82sEdPREQ0EmGDPtKgZY9eUOwTiou1Exvrp0zCBr3ZoENzO2f0RERE3ggb9JEGLa52OEZch5/8D/uE4mLtxMb6KZOwQR+sVUOrVqHN7vT1UIiIiPyWsEEP8II8UbFPKC7WTmysnzIJHfR9p++JiIhoaIIHvY6L5giIfUJxsXZiY/2USeigN/MWOyIiIq8ED3ode/QCYp9QXKyd2Fg/ZRI66LnePRERkXdiB30IP8FOROwTiou1Exvrp0xCB33f7XVcNIeIiGhoQgd9iE4NjUpCu4OL5oiEfUJxsXZiY/2USeigB7hoDhERkTfCBz0XzREP+4TiYu3ExvopUwAEPW+xIyIiGo7wQW82aNHczhm9SNgnFBdrJzbWT5mED3oug0tERDS8AAh6LpojGvYJxcXaiY31Uybhg57r3RMREQ0vAIJex0VzBMM+obhYO7GxfsokfNAbdGqoJKCDi+YQERENInzQA7zFTjTsE4qLtRMb66dMARH0XB2PiIhoaAER9JFGHVfHEwj7hOJi7cTG+ilTYAQ9Z/RERERDCoigN4dwvXuRsE8oLtZObKyfMgVE0EcaeTEeERHRUAIi6LlojljYJxQXayc21k+ZAiLoIw06NLdz0RwiIqKbBUTQ9y2a09kt+3oodAvYJxQXayc21k+ZAiLogd6lcPlxtURERAMEUNDzFjtRsE8oLtZObKyfMgVM0Ls/rpYzeiIiov4CKOh5i50o2CcUF2snNtZPmQIm6HmLHRER0WABE/SRBh2uckYvBPYJxcXaiY31U6YACnpejEdERHSzwAl6foKdMNgnFBdrJzbWT5kCJuhDtCq4AHQ4nL4eChERkd/QjLRDe3s7cnNzcfbsWZhMJqxcuXLIPk93dzcOHjyIU6dOweFwIC0tDWvXroVarQYA1NXVIT8/H5WVlTCZTFizZg1SUlI8P3/69Gm8++67aGlpQUREBFauXInk5ORbPhBJkjwX5Bl0wbf8czT52CcUF2snNtZPmUac0efn50On0yEvLw/r169HXl4e6urqBu137NgxVFRUYNeuXXj99ddRUVGBo0ePAgCcTid27NiBhQsXYv/+/Vi3bh1ycnLQ0NAAAGhtbUVOTg4ee+wxvP3221izZg3eeOMNWK3WUR0ML8gjIiIayGvQ22w2lJSUYMWKFQgKCkJiYiKSk5NRVFQ0aN/S0lJkZGTAYDDAZDIhIyMDJ06cAADU19fj2rVrePjhhyFJEpKSkpCYmOh5ncbGRuj1esyfPx8AsGDBAgQFBaGpqWlUB+NeNIdB7+/YJxQXayc21k+ZvAZ9Q0MD1Go1oqKiPI/FxcWhtrZ2yP37f3qcy+WCxWJBV1fXkPvKsux5nbi4OKhUKpw5cwayLOP06dPQarWIi4sb1cGYDTreS09ERNSP1x69zWZDcPDAfrder4fNZhu07/z58/HBBx9g3rx5kGUZH374IQDAbrdjxowZCAsLw/Hjx7Fs2TKcP38e5eXlSEpK8rzmunXr8Nprr6GnpwcajQYbNmyATqcbdmzFxcWeflPfu9RIcyIuNHd6tm9+ntv+sd33mL+Mh9u3vp2WluZX4+E266eU7ZCQEIyV5PLyIe6VlZXYvHkz3nnnHc9jx48fR3l5OZ5//vkB+zocDhw4cMAzG09PT8d7772HgwcPAgBqamqwb98+1NbWIiEhAaGhodDpdHjyySdRUVGBbdu24fnnn8esWbNw6dIlbN++HS+88ALi4+MHjauwsBALFiwY9PjpWiuOnb+Cf/7B7LH++yAiIvI7paWlSE9PH9PPej11Hx0dDafTicbGRs9j1dXViI2NHbSvTqdDVlYW9uzZg5ycHBiNRiQkJHiej42NxZYtW5Cfn49NmzahqanJ8/y5c+cwZ84czJo1CwCQkJCA2bNno6ysbFQHE2nQormdPXp/xz6huFg7sbF+yuQ16PV6PRYtWoSCggLY7XZcuHABZ86cwZIlSwbta7FYYLFY4HK5cPHiRRw5cgSZmZme52tqauBwOGC323H8+HG0trZi6dKlANw9+vLyclRVVQFwn0m4cOHCqHv0kVzvnoiIaIAR76N//PHHkZubi5/97GcwmUx44oknEBMTg6tXr2LDhg3Izs5GREQEmpqasHv3blitVpjNZqxevRr33HOP53WKiopQWFgIp9OJuXPn4sUXX4RG4/719957L/76r/8aO3fuRGtrK8LCwvDII48M+PlbYdCpIbvci+YYdOpR/qugycJ7ecXF2omN9VMmrz16fzVcjx4AHj/0FTY/eCfipnDRHCIiCgwT1qMXERfN8X/sE4qLtRMb66dMARf0Zn6KHRERkUeABj0vyPNn7BOKi7UTG+unTAEX9O6Pq+WMnoiICAjEoDdo+bn0fo59QnGxdmJj/ZQp4ILebNDhCmf0REREAAIw6PkJdv6PfUJxsXZiY/2UKeCC3qhTo0d2odPh9PVQiIiIfC7ggl6SJM7q/Rz7hOJi7cTG+ilTwAU94F40p7mTF+QREREFZNCb+Sl2fo19QnGxdmJj/ZQpIIOet9gRERG5BWjQc9Ecf8Y+obhYO7GxfsoUkEHPZXCJiIjcAjTodfxgGz/GPqG4WDuxsX7KFJBBz9vriIiI3AIy6EOD1Oh2yujq5qI5/oh9QnGxdmJj/ZQpIINekiSeviciIkKABj0ARBp5i52/Yp9QXKyd2Fg/ZQrcoOeMnoiIKHCD3swL8vwW+4TiYu3ExvopU8AGvXtGz1P3RESkbAEb9Fzv3n+xTygu1k5srJ8yBWzQc717IiKigA56Ha52ckbvj9gnFBdrJzbWT5kCNuhDg9Sw98iwcdEcIiJSsIANei6a47/YJxQXayc21k+ZAjboAa55T0REFPBBz1vs/A/7hOJi7cTG+ilTQAc9T90TEZHSBXTQ8xY7/8Q+obhYO7GxfsoU4EHPGT0RESlbQAe9mTN6v8Q+obhYO7GxfsoU0EEfaeSMnoiIlC2gg97Ut2hOj+zroVA/7BOKi7UTG+unTAEd9O5Fc3j6noiIlCuggx7oXfOep+/9CvuE4mLtxMb6KVPAB73ZoMWVds7oiYhImRQQ9JzR+xv2CcXF2omN9VOmgA/6SIOWH1dLRESKpYCg16GZp+79CvuE4mLtxMb6KVPAB73ZoOW99EREpFgBH/Rc797/sE8oLtZObKyfMgV80IfpNejiojlERKRQAR/0kiTBHKJFC2f1foN9QnGxdmJj/ZQp4IMe4Jr3RESkXJqRdmhvb0dubi7Onj0Lk8mElStXDtnn6e7uxsGDB3Hq1Ck4HA6kpaVh7dq1UKvVAIC6ujrk5+ejsrISJpMJa9asQUpKiufn7XY73nnnHfzhD3+A0+lEXFwctm7dOi4HaQ7hBXn+hH1CcbF2YmP9lGnEoM/Pz4dOp0NeXh4qKyvxq1/9CvHx8YiJiRmw37Fjx1BRUYFdu3bB6XRi27ZtOHr0KDIzM+F0OrFjxw5873vfw+bNm3H+/Hls27YN27dvR3R0NABg7969kGUZr732GoxGI6qqqsbtIHlBHhERKZXXU/c2mw0lJSVYsWIFgoKCkJiYiOTkZBQVFQ3at7S0FBkZGTAYDDCZTMjIyMCJEycAAPX19bh27RoefvhhSJKEpKQkJCYmel6nvr4ef/zjH/Hkk08iNDQUkiThzjvvHLeDjDRydTx/wj6huFg7sbF+yuR1Rt/Q0AC1Wo2oqCjPY3FxcTh//vyQ+7tcrgHfWywWdHV1DbmvLMuoq6sDAHzzzTeIjIxEQUEBioqKMGXKFGRmZmLRokWjPqChmA1a/HeddVxei4iISCQjzuiDg4MHPKbX62Gz2QbtO3/+fHzwwQewWq24fv06PvzwQwDu3vuMGTMQFhaG48ePo6enB19++SXKy8tht9sBAC0tLaitrYXBYMDevXuRlZWFf/mXf0F9ff2wY+v/zrS4uNjrdt3XX6G66dot78/tid3ue8xfxsPtW99OS0vzq/Fwm/VT2vZYSK7+0/CbVFZWYvPmzXjnnXc8jx0/fhzl5eV4/vnnB+zrcDhw4MABnD59GlqtFunp6Xjvvfdw8OBBAEBNTQ327duH2tpaJCQkIDQ0FDqdDk8++SR++9vf4uDBgzhw4ABUKvd7j23btuHuu+/GsmXLBo2rsLAQCxYsuOWDvN7VjSeOXMChNXff8s8QERH5i9LSUqSnp4/pZ73O6KOjo+F0OtHY2Oh5rLq6GrGxsYP21el0yMrKwp49e5CTkwOj0YiEhATP87GxsdiyZQvy8/OxadMmNDU1eZ6Pi4sb8vdLkjSmg7qZSa9Bp8MJOxfN8Qu3++6UfIe1Exvrp0xeg16v12PRokUoKCiA3W7HhQsXcObMGSxZsmTQvhaLBRaLBS6XCxcvXsSRI0eQmZnpeb6mpgYOhwN2ux3Hjx9Ha2srli5dCgD41re+BbPZjH//93+H0+nEhQsX8NVXX+Hee+8dn4OUJEQYtLwgj4iIFMfrqXtg8H30q1atQmpqKq5evYoNGzYgOzsbERERKC8vx+7du2G1WmE2m7F8+fIB92weOHAAhYWFcDqdmDt3LrKysjB9+nTP83V1ddizZw+qq6sxbdo0PProo0hOTh5yTKM9dQ8Af/fbr/HYX0Th3ujQUf0cERGRr93OqfsRg94fjSXof/VfVVgYY8KDc6ZO0KiIiIgmxoT16AOJmYvm+A32CcXF2omN9VMmxQR9pIHr3RMRkfIoJujNBi2aOaP3C1xvW1ysndhYP2VSTNBHGrgMLhERKY9ygt7IT7DzF+wTiou1Exvrp0yKCfqw3kVzHFw0h4iIFEQxQa+SJEwN0eJqJ2f1vsY+obhYO7GxfsqkmKAHgGlG3mJHRETKoqigN/MWO7/APqG4WDuxsX7KpLCg5wV5RESkLIoKevctdjx172vsE4qLtRMb66dMCgt6LZrbOaMnIiLlUFTQc717/8A+obhYO7GxfsqkqKCPNOhwhT16IiJSEEUFfXiwBh1cNMfn2CcUF2snNtZPmRQV9CpJQkSIFi1cNIeIiBRCUUEP9F6Qxz69T7FPKC7WTmysnzIpLui5aA4RESmJ4oI+0qDlx9X6GPuE4mLtxMb6KZPygt7IU/dERKQcigt6c4iOM3ofY59QXKyd2Fg/ZVJe0PNiPCIiUhDFBX2kUcdlcH2MfUJxsXZiY/2USXFBH67XoN3hhMPJRXOIiCjwKS7o1SoJU0M0sHDRHJ9hn1BcrJ3YWD9lUlzQA71r3vP0PRERKYAig56fYudb7BOKi7UTG+unTIoM+kgDb7EjIiJlUGjQ8xY7X2KfUFysndhYP2VSZNBzvXsiIlIKRQY917v3LfYJxcXaiY31UyaFBr2Op+6JiEgRFBn04cEatNmd6OaiOT7BPqG4WDuxsX7KpMig71s0p4WL5hARUYBTZNADvCDPl9gnFBdrJzbWT5kUG/SRIVw0h4iIAp9yg97IGb2vsE8oLtZObKyfMik26M0GLT+uloiIAp6ig/5qJ0/d+wL7hOJi7cTG+imTYoN+Gte7JyIiBVBs0LtP3XNG7wvsE4qLtRMb66dMig36KcFaWLloDhERBTjFBr1aJWFKsAaWzh5fD0Vx2CcUF2snNtZPmRQb9ADXvCciosCn6KA381PsfIJ9QnGxdmJj/ZRJ0UHPGT0REQU6zUg7tLe3Izc3F2fPnoXJZMLKlSuH7PN0d3fj4MGDOHXqFBwOB9LS0rB27Vqo1WoAQF1dHfLz81FZWQmTyYQ1a9YgJSVl0OscPnwYhw4dwksvvYSkpKRxOMThmQ1aNPHK+0nHPqG4WDuxsX7KNOKMPj8/HzqdDnl5eVi/fj3y8vJQV1c3aL9jx46hoqICu3btwuuvv46KigocPXoUAOB0OrFjxw4sXLgQ+/fvx7p165CTk4OGhoYBr9HY2IjPP/8cU6ZMGafD8y7SwPXuiYgosHkNepvNhpKSEqxYsQJBQUFITExEcnIyioqKBu1bWlqKjIwMGAwGmEwmZGRk4MSJEwCA+vp6XLt2DQ8//DAkSUJSUhISExMHvc6+ffuwevVqz1mAicb17n2DfUJxsXZiY/2Uyeup+4aGBqjVakRFRXkei4uLw/nz54fc3+VyDfjeYrGgq6tryH1lWUZtba1n+w9/+AO0Wi2+/e1v39LAi4uLPaeh+v7jHe32Xd9OQXOHY8w/z+2xbZeVlfnVeLjNbW5z29+3Q0JCMFaSq38636S8vBzZ2dnYu3ev57GPP/4YJ0+exMsvvzxg34KCApw7dw4bN26ELMvYvn07Ll26hLfeegtGoxHPPvssHnroISxbtgznz5/Htm3bkJSUhE2bNqGrqwv/8A//gJdeeglmsxnPPPMMnnrqqWF79IWFhViwYMGYD7qPU3bhf/7fL3F87b3QqKTbfj0iIqKJUFpaivT09DH9rNcZvV6vHzQj7+zshF6vH7TvI488go6ODjz33HPQarVIT09HVVUVwsPDAQAbN27Evn378P777yMhIQH33XcfdDodAODQoUNYsmQJzGaz5/W8vP8YNzcWzenGNKNuwn8fERHRZPMa9NHR0XA6nWhsbPScvq+urkZsbOygfXU6HbKyspCVlQXAPfNPSEjwPB8bG4stW7Z4tl988UUsXboUAHDu3Dm0tLTgo48+AgBYrVZkZ2fjRz/6Ef7qr/7qtg5wJH1r3jPoJ0//tguJhbUTG+unTCPO6BctWoSCggL8/Oc/R2VlJc6cOYN/+qd/GrSvxWIBAEyZMgVff/01jhw5gqeeesrzfE1NDaKiouByufD73/8era2tnqDfvHkznE4nAPdM/oUXXsBPfvITzJ8/f7yOc1hmgw7Nnbwgj4iIAtOI99E//vjjyM3Nxc9+9jOYTCY88cQTiImJwdWrV7FhwwZkZ2cjIiICTU1N2L17N6xWK8xmM1avXo177rnH8zpFRUUoLCyE0+nE3Llz8eKLL0Kjcf96o9E44HeqVCoYjcYhWwTjjbfYTT7OKMTF2omN9VMmrxfj+avxuhgPAI6UXcGVdgeeui9mXF6PiIhovN3OxXiKXgIX4Hr3vsB7ecXF2omN9VMmxQc917snIqJApvigNxu0XB1vkrFPKC7WTmysnzIpPugjQrRotfWgRxbuUgUiIqIRKT7o1SoJ4Xr3ojk0OdgnFBdrJzbWT5kUH/RA3+l79umJiCjwMOjhviCPV95PHvYJxcXaiY31UyYGPYBII2+xIyKiwMSgB0/dTzb2CcXF2omN9VMmBj1617vnjJ6IiAIQgx5c736ysU8oLtZObKyfMjHo0bs6Xjtn9EREFHgY9ACmhmhx3dYDJxfNmRTsE4qLtRMb66dMDHoAGpWEML0Gli7O6omIKLAw6HuZDVqevp8k7BOKi7UTG+unTAz6Xrwgj4iIAhGDvlckb7GbNOwTiou1Exvrp0wM+l5cNIeIiAIRg74X17ufPOwTiou1Exvrp0wM+l6RnNETEVEAYtD3MnNGP2nYJxQXayc21k+ZGPS9IgxaXOviojlERBRYGPS9NCoJJr2ai+ZMAvYJxcXaiY31UyYGfT+8II+IiAINg74f3mI3OdgnFBdrJzbWT5kY9P3wU+yIiCjQMOj7MRu0PHU/CdgnFBdrJzbWT5kY9P1wvXsiIgo0DPp+phl0uNxm9/UwAh77hOJi7cTG+ikTg76fOZEhuGx14BpvsSMiogDBoO9Hp1ZhYUwoTlW3+nooAY19QnGxdmJj/ZSJQX+TtPhwnKq67uthEBERjQsG/U2SY0w439SBDofT10MJWOwTiou1Exvrp0wM+puE6NS4O8qI07U8fU9EROJj0A8hNT4cJ6sY9BOFfUJxsXZiY/2UiUE/hMWxJpypb4OjR/b1UIiIiG4Lg34I4cFazJoajNL6Nl8PJSCxTygu1k5srJ8yMeiHkRofhpPVvPqeiIjExqAfxv1xYfi8xgqn7PL1UAIO+4TiYu3ExvopE4N+GFGhQYg0aHGuqd3XQyEiIhozBr0XvPp+YrBPKC7WTmysnzIx6L1IjQ/DqerrcLl4+p6IiMTEoPciLlwPrUqFr1u6fD2UgMI+obhYO7GxfsrEoPdCkiT3rJ5r3xMRkaAY9CNgn378sU8oLtZObKyfMjHoR3BXZAjaHD2oa7X5eihERESjphlph/b2duTm5uLs2bMwmUxYuXLlkH2e7u5uHDx4EKdOnYLD4UBaWhrWrl0LtVoNAKirq0N+fj4qKythMpmwZs0apKSkAAAuXryIgoICVFZWQqVSYd68efjpT3+K8PDwcT7c0VNJElLj3LP6FffqfT2cgMA+obhYO7Gxfso04ow+Pz8fOp0OeXl5WL9+PfLy8lBXVzdov2PHjqGiogK7du3C66+/joqKChw9ehQA4HQ6sWPHDixcuBD79+/HunXrkJOTg4aGBgBAZ2cnHnroIbz55pt48803odfr8eabb47zoY7d/fFhKGafnoiIBOQ16G02G0pKSrBixQoEBQUhMTERycnJKCoqGrRvaWkpMjIyYDAYYDKZkJGRgRMnTgAA6uvrce3aNTz88MOQJAlJSUlITEz0vM78+fOxePFi6PV66HQ6fP/738ef//znCTjcsbk3OhSXrXZc7XD4eigBgX1CcbF2YmP9lMlr0Dc0NECtViMqKsrzWFxcHGpra4fcv//95i6XCxaLBV1dQ9+aJsvysK9TXl6OmTNneh14//9gi4uLJ3T781MnER9kx6nq1kn5fYG+XVZW5lfj4Ta3uc1tUbbHQnJ5WQ2mvLwc2dnZ2Lt3r+exjz/+GCdPnsTLL788YN+CggKcO3cOGzduhCzL2L59Oy5duoS33noLRqMRzz77LB566CEsW7YM58+fx7Zt25CUlIRNmzYNeJ3q6mps3boVzz33HBITE4ccV2FhIRYsWHA7xz1qxZXX8R/lV7Ft2exJ/b1ERESlpaVIT08f0896vRhPr9cPmpF3dnZCrx98UdojjzyCjo4OPPfcc9BqtUhPT0dVVZXngrqNGzdi3759eP/995GQkID77rsPOp1uwGs0Njbi1VdfxU9/+tNhQ95XFsaE4tdF1bDaemDSj3gNIxERkV/weuo+OjoaTqcTjY2Nnseqq6sRGxs7aF+dToesrCzs2bMHOTk5MBqNSEhI8DwfGxuLLVu2ID8/H5s2bUJTU9OA55ubm/HLX/4SP/7xj7FkyZLxOLZxpdeqMX9GKEpqrb4eivBu9zQU+Q5rJzbWT5m8Br1er8eiRYtQUFAAu92OCxcu4MyZM0MGscVigcVigcvlwsWLF3HkyBFkZmZ6nq+pqYHD4YDdbsfx48fR2tqKpUuXen72F7/4BX7wgx/gwQcfHN8jHEfuxXN49T0REYnDa48eGHwf/apVq5CamoqrV69iw4YNyM7ORkREBMrLy7F7925YrVaYzWYsX758wD2bBw4cQGFhIZxOJ+bOnYusrCxMnz4dAHDo0CEcPnwYQUFBNwYmSXj77beHHJMvevQAYLX14LGC83h39d3Qa7jWEBERTY7b6dGPGPT+yFdBDwDPf/AN/upbZqTG+34xHyIiUoYffAzVAAAZSklEQVTbCXpOS0cpNT6Mp+9vE/uE4mLtxMb6KRODfpTujwtDSa0VPbJwJ0KIiEiBGPSjZDboMMMUhC8b2nw9FGFxvW1xsXZiY/2UiUE/Bqnx4TjFj64lIiIBMOjHIDUuDCerr0MW7zpGv8A+obhYO7GxfsrEoB+DmeF6hOo0+HNzp6+HQkRE5BWDfox49f3YsU8oLtZObKyfMjHox+j++HCcrGqFgMsQEBGRgjDox2hORDC6ZRnV122+Hopw2CcUF2snNtZPmRj0YyRJEu6Pc8/qiYiI/BWD/jakxofhFPv0o8Y+obhYO7GxfsrEoL8NSdONuNLRjaY2h6+HQkRENCQG/W1QqyQsjjXhVDVn9aPBPqG4WDuxsX7KxKC/Talx4Shmn56IiPwUg/42LbgjFJdaOnG9q9vXQxEG+4TiYu3ExvopE4P+Nuk0KiyMMeHzGquvh0JERDQIg34ccJW80WGfUFysndhYP2Vi0I+DlJlhKGtsR6fD6euhEBERDcCgHwcGnRrzphvw33U8fX8r2CcUF2snNtZPmRj046Rv7XsiIiJ/wqAfJ/fHheGPdVY4nLKvh+L32CcUF2snNtZPmRj042RKsBZxU/T44nK7r4dCRETkwaAfR1z7/tawTygu1k5srJ8yMejHUWpcOE5Vt8Ip8zPqiYjIPzDox1G0KQhTQzQov9Lh66H4NfYJxcXaiY31UyYG/ThLjQ9HMU/fExGRn2DQj7PU3tvsXC6evh8O+4TiYu3ExvopE4N+nN05RQ+VBFRYunw9FCIiIgb9eJMkyTOrp6GxTygu1k5srJ8yMegnQGocP+SGiIj8A4N+AsydbsB1Ww8uW+2+HopfYp9QXKyd2Fg/ZWLQTwCVJOE+zuqJiMgPMOgnSGpcOE5Ws08/FPYJxcXaiY31UyYG/QSZP8OImms2WDq7fT0UIiJSMAb9BNGqVUieacIfOKsfhH1CcbF2YmP9lIlBP4FS48Nwspp9eiIi8h0G/QRKjjHhq6YOtNt7fD0Uv8I+obhYO7GxfsrEoJ9AwVo17ok2oqTW6uuhEBGRQjHoJ1hqfDhOcZW8AdgnFBdrJzbWT5kY9BNscWwYztRbYe+RfT0UIiJSIAb9BAvTazDHHILS+jZfD8VvsE8oLtZObKyfMjHoJ0FqPFfJIyIi32DQT4L748LxeU0rup08fQ+wTygy1k5srJ8yMegnwTSjDndHG5H7eT1cLpevh0NERArCoJ8kf/+dOJxrbMfxr676eig+xz6huFg7sbF+ysSgnyQGnRq/+N4s/NsXjThTx/vqiYhockiuEc4lt7e3Izc3F2fPnoXJZMLKlSuH7PN0d3fj4MGDOHXqFBwOB9LS0rB27Vqo1WoAQF1dHfLz81FZWQmTyYQ1a9YgJSXF8/NlZWXIz89HS0sLZs+ejWeeeQZms3nIMRUWFmLBggW3c9w+c66xHVs/rsTOH85BbLje18MhIiIBlJaWIj09fUw/O+KMPj8/HzqdDnl5eVi/fj3y8vJQV1c3aL9jx46hoqICu3btwuuvv46KigocPXoUAOB0OrFjxw4sXLgQ+/fvx7p165CTk4OGhgYAgNVqxc6dO/Hoo49i//79SEhIQHZ29pgOyN8lRRnxRMoMbP6oAlYbl8YlIqKJ5TXobTYbSkpKsGLFCgQFBSExMRHJyckoKioatG9paSkyMjJgMBhgMpmQkZGBEydOAADq6+tx7do1PPzww5AkCUlJSUhMTPS8zunTpzFz5kwsXrwYGo0GmZmZqK6uxuXLlyfgkH3ve/8jAqnxYfhlYaUir8Rnn1BcrJ3YWD9l8hr0DQ0NUKvViIqK8jwWFxeH2traIffv3wVwuVywWCzo6uoacl9Zlj1nBmpraxEfH+95LigoCFFRUcP+HmDgf7DFxcXCbd9lr0SwVoV/OVWHzz7z/Xgmc7usrMyvxsNtbnOb26Jsj4XXHn15eTmys7Oxd+9ez2Mff/wxTp48iZdffnnAvgUFBTh37hw2btwIWZaxfft2XLp0CW+99RaMRiOeffZZPPTQQ1i2bBnOnz+Pbdu2ISkpCZs2bcKePXtgMpmwatUqz+u99NJLePDBB/HAAw8MGpfIPfr+Oh1OPPsfF/GDuyLwSNI0Xw+HiIj81O306DXentTr9YNm5J2dndDrB19E9sgjj6CjowPPPfcctFot0tPTUVVVhfDwcADAxo0bsW/fPrz//vtISEjAfffdB51O5/X3BAcHj+mgRBGiU+MX30vA//mPPyMmTI/kmSZfD4mIiAKM11P30dHRcDqdaGxs9DxWXV2N2NjYQfvqdDpkZWVhz549yMnJgdFoREJCguf52NhYbNmyBfn5+di0aROampo8z8fExKCqqsqzr81mQ1NTE2JiYm73+Pze9FAdXvrundj+aTWqrw3d5gg0t3sainyHtRMb66dMXoNer9dj0aJFKCgogN1ux4ULF3DmzBksWbJk0L4WiwUWiwUulwsXL17EkSNHkJmZ6Xm+pqYGDocDdrsdx48fR2trK5YuXQoASElJQW1tLUpKSuBwOHD48GHEx8djxowZ43u0fmpelBHrFt2BzR9VoJVX4hMR0Tga9X30q1atQmpqKq5evYoNGzYgOzsbERERKC8vx+7du2G1WmE2m7F8+fIB99sfOHAAhYWFcDqdmDt3LrKysjB9+nTP82VlZdi3bx+am5sxZ86cgL2P3pv80/X46konfpWRAK2aaxkREZHb7fToRwx6fxSoQS+7XPjFx5Uw6TV4Nm0mJEny9ZCIiMgPTOiCOTR5VJKE55fG4WJzJ46ea/b1cCYM+4TiYu3ExvopE4PezwRr3WviHyprQklNq6+HQ0REgmPQ+6FpRh02p8/Cr4tqUBWAV+LzM7HFxdqJjfVTJga9n/rWdAN+vth9Jf71rm5fD4eIiATFoPdj6bOnYumsKfjFx5VwBNCa+OwTiou1Exvrp0wMej+3dmE0THoNck7WQsAbJIiIyMcY9H6u70r8b1q6cOTcFV8PZ1ywTygu1k5srJ8yMegFEKxVY+tDs3CkrBmf80p8IiIaBQa9IKYZddj84J3YWVSDSovYV+KzTygu1k5srJ8yMegFMneaAU/xSnwiIhoFBr1gvjt7KtJnT8FWga/EZ59QXKyd2Fg/ZWLQC+ixv4jGlGANXi/mlfhEROQdg15AKknCcw/EodLShUNnxbsSn31CcbF2YmP9lIlBLyi9Vo2t35uFfz/fjH3/fRmVli7O7omIaBB+TK3g6lpt+H/lLfis6hqC1CosuTMcS+4Mx6ypwfyYWyKiAHE7H1OrGeex0CSLCdPjycV3YN2iGbh4tRNFldex9eNKqCRgSXw4ltw5BXPMDH0iIqXiqfsAIUkS7oo04ImUO/D2//oW/vG7d0KSJPzzf1XhsYKv8JuSely40uEXp/fZJxQXayc21k+ZOKMPQJIkYY45BHPMIfjpwmhUWGz4rPIadnxaDVuP7D69Hx+OudMNUHGmT0QU0NijVxCXy4Xq6zZ8Vnkdn1VeR5vdibR4d09/3nQD1CqGPhGRP2KPnm6JJEmInxKM+CnB+N8LolFz3Ybiyut48w91uNbV7Qn9u6OMDH0iogDBHr2CxYbrserbUdjzN4nY9cM5iDTq8JvT9Xj04Dm8VlyDM/VWOOXxP+HDPqG4WDuxsX7KxBk9AQDuCNPj0Xv1ePTe6Whss+Ozyuv4v39sQGNbNdLiw/DArCmc6RMRCYg9evKqsc2OTyuuo6jiGq52uk/vPzBrCnv6RCQce4+MLy634fOaVvyxrg1qlYRpRi0iDTpMM+oQaej73v01RKf29ZA92KOnCRMVGoQV907Hinuno77VhqLenv51Wze+c+cUPHAnr94nIv/V0tmNkppWfF7TirMN7ZhtDsHiWBN+NC8SKknClQ4Hmtu70dzhQPmVDhS1X0dzhwNX2h3QqlWINGjdbwJ63whM6/c1IkQLrdr/O+AMerpld4TpsXJ+FFbOj0JN79X7r52sRafDiSV3hmPprCm4KzJkxMV5iouL+Sla48TeI+NKu/t/Sk29X6+0O3Cloxv2Hhkqyf3ZCO5/3N9LEqDu933/52587754UyUB6n77NTY2IPaOOxCsVUGvVSFEq3Z/r1EhWKtCsFaNYI37ub7vtWpp0hZscsoudMsudDtlOJw3vvaduPScvux3HtM1+CG4htix77GbT4He/O9M3e/f3VD/jiUAapX7q0olQdX7VcKN1xhJ/+NxDXUsLtegY3UBOHXqFJYuSQ3oBbRcLhe+aenC573h3tjmwMIYE5bOmoK//04cTPqBsTczXD/s67TZnb2h3+0J/9O1Vlxpd6C5wwFLZw9MQWpEGnWYZtAhsvdMwN1RRvyPyJDJONxbwqCnMYkN12P1t6Ow+ttRqLrWhaKK69jxaTUcThe+MyscD3BFvtvW9z8ad3D3hnlbtyfUm9od6Ox2emYX043u04/zZ4RimlEHvUYFp8sF2eV+LdkFyEN8dbkwxH69+8guyABk2R0cjhYZU0I0sPfIuN7VgwarHV3dMmw9Mrq6ZXR1O9HVI8PW73un7PKEft8bhJvfEIRoVdCpVXDKLjicMrqd/b+60C0P8Vi/MO+WXXD0yJBdgFYtQad2v8HQqiVoVaoBbSZp0Dc3vu3/X6s0xI59j/U94uqtk9PlDlx5mH/fN/YZ/LinDnD/e5cG/O7h32D0H5001LH0vqno/6Ash2Db118gNEiD0CB17z/u7406DUz6gY/deM79vb+26+w9Mv50uQ0lNa0oqbEiSKPC4tgwrFt0B+ZNN0IzhnFLkgSTXgOTXoOEiKH3ccouWLq6e4O/G83tDjS2ORARYveroGePnsaNy+VC5TUbiiqu4ZOK6wBc7tP7s7j2fh/Z5UKP0z3r7JFdsPfInplCU3v3oNm5BLgDPNQ9Y+j7vi/UpwRr/L5t0iO7YOsN/a5u95uAzm6n+81Aj7P3DYIMe48MjVqCTi1Bq1ZBq5Kg07i/atWq3sdvhLgnzFU3vteoJu/swURw3RT4ffq/wbjd4+uRXWi398Bqd6LN3oN2uxNtvd8P/bV3P4cTeo0KoUEamPq/Cej9PkyvQYRBi6nBWkSEaBERooFeO3E97paObpTUDj4lv2hm2LCzdJHdTo+eQU8TwuVy4VJLFz6tuIZPK69Do5LwnTvdF/LFT9GPy/+Mh5qlOnsDtFu+EajOfts9snzjMad7356bvu+R5QFh3P/7bqc8YP/u3tnmwH16f8+AfVzoccpwutAbXO5Q0qlViDBoMb3fjHx6bz9wulELYxBPupF/kF0udDqcN8Lf0ftGwOb+et3WA0tnN1o6uz1fNSppYPj3fW9wb/d9r9eM3Oce6pT8X9xhwuJYExbGmAadkg80vBiP/I4kSZhtDsFscwiykns/cKfiOl766BK67XaYTQY4B51KdsEpD3162SkPfeq5r6+pUrn7yxqV+x+tSoK6X6BqVRI0agkalerGPuob+2t6n9eqevfpN1M0aG+8lk6tGrDvjddwzzgHPnfjd+nUEjRqlad/KypeXyG226mfSpJgDNLAGKRB9C3s73K50O5wekK/pbMHLZ3daGp34KsrHQPeEOjUKkwN0QwI/4gQLaaGaKGRJPyx3oqSGiv043BKXokY9DTh+j5w565IA36WMgNHC0/h7nvn9gto9/9E+i4QU0kSVKqbH+v9qrpxgditXrhERJNPkqTe0/saxE0JHna/vmtRLF29bwg6umHp6kGD1YHzjR2w9ciYP8OI7ctmB+Qp+cnAoKdJJUkSlj+Y6uth0BhxNi82f6xf/4ve4r28IaCx8/8bAImIiGjMGPQ06bjetrhYO7GxfsrEoCciIgpgDHqadP7YJ6Rbw9qJjfVTJgY9ERFRAGPQ06Rjn1BcrJ3YWD9lYtATEREFMAY9TTr2CcXF2omN9VMmBj0REVEAY9DTpGOfUFysndhYP2Vi0BMREQUwBj1NOvYJxcXaiY31UyYGPRERUQBj0NOkY59QXKyd2Fg/ZRrxY2rb29uRm5uLs2fPwmQyYeXKlUOe/unu7sbBgwdx6tQpOBwOpKWlYe3atVCr1QCAlpYW5OXl4c9//jM0Gg0WL16MtWvXQqVyv9c4ffo03n33XbS0tCAiIgIrV65EcnLyOB8uERGRsow4o8/Pz4dOp0NeXh7Wr1+PvLw81NXVDdrv2LFjqKiowK5du/D666+joqICR48e9Ty/f/9+hIaGYu/evdi+fTu++uor/P73vwcAtLa2IicnB4899hjefvttrFmzBm+88QasVus4Hir5C/YJxcXaiY31UyavQW+z2VBSUoIVK1YgKCgIiYmJSE5ORlFR0aB9S0tLkZGRAYPBAJPJhIyMDJw4ccLzfG1tLe6//35oNBqEh4dj/vz5njcMjY2N0Ov1mD9/PgBgwYIFCAoKQlNT03geKxERkeJ4DfqGhgao1WpERUV5HouLi0Ntbe2Q+7tcrgHfWywWdHV1AQDmz5+P4uJiOBwOWCwW/OlPf/IEe1xcHFQqFc6cOQNZlnH69GlotVrExcXd9gGS/2GfUFysndhYP2Xy2qO32WwIDg4e8Jher4fNZhu07/z58/HBBx9g3rx5kGUZH374IQDAbrcjODgYmZmZ+OUvf4mf/OQnkGUZS5cu9fTg9Xo91q1bh9deew09PT3QaDTYsGEDdDrdsGMrLS0d9cGSfwgJCWH9BMXaiY31UyavQa/X6z0z8j6dnZ3Q6/WD9n3kkUfQ0dGB5557DlqtFunp6aiqqkJ4eDhcLhdeeeUVLF68GK+88gpsNhtyc3Pxr//6r1i9ejUqKiqwd+9ebN26FbNmzcKlS5ewfft2vPDCC4iPjx/0u9LT02/vqImIiBTC66n76OhoOJ1ONDY2eh6rrq5GbGzsoH11Oh2ysrKwZ88e5OTkwGg0IiEhAQDQ1taGiooK/OAHP4BGo4HRaMQDDzzgeWd57tw5zJkzB7NmzQIAJCQkYPbs2SgrKxu3AyUiIlIir0Gv1+uxaNEiFBQUwG6348KFCzhz5gyWLFkyaF+LxQKLxQKXy4WLFy/iyJEjyMzMBACEhoYiPDwcH330EWRZRkdHBz799FPPbD0uLg7l5eWoqqoCAFRWVuLChQvs0RMREd0mydX/Croh3Hwf/apVq5CamoqrV69iw4YNyM7ORkREBMrLy7F7925YrVaYzWYsX758wK0cX3/9Nd555x3U1tZCpVLh7rvvRlZWFkwmEwDg+PHj+M///E+0trYiLCwM3//+9/HDH/5wYo+eiIgowI0Y9ERERCQuLoFLREQUwEZcAtef3OpyvOSftmzZgq+//tqzLHJERASys7N9PCoayu9+9zt88sknqK2tRWpqKp5++mnPc2VlZcjPz0dLSwtmz56NZ555Bmaz2YejpZsNV78rV65g/fr1CAoK8uz7ox/9CH/zN3/jq6HSTXp6evCb3/wG586dQ3t7O6ZPn45Vq1Z51p0Zy9+fUEHffzneyspK/OpXv0J8fDxiYmJ8PTS6BZIk4fHHH8d3v/tdXw+FRjB16lQsX74cX375JRwOh+dxq9WKnTt34uc//zkWLlyId999F9nZ2XjllVd8OFq62XD16/P2229DkiQfjIxG4nQ6YTabsXXrVpjNZpSWliI7Oxs7d+6ETqfDr3/9azz11FOj+vsT5tT9aJbjJaLbk5KSguTkZISGhg54/PTp05g5cyYWL14MjUaDzMxMVFdX4/Llyz4aKQ1luPr14aVZ/isoKAiZmZmeWfqCBQswbdo0XLp0CadPn0ZsbOyo//6ECfrRLsdL/ungwYN4/PHH8dJLL+Grr77y9XBoBDcHQm1t7YBFrIKCghAVFcW/Qz81XKA//fTTeOqpp5Cbm4u2trZJHhWNxvXr13H58mXMnDlzzH9/wpy6H81yvOSfVq9ejZiYGGg0Gpw8eRLbtm3D9u3bMX36dF8PjYZx8+ldu93uuSW2T3BwMP8O/dTN9TOZTHj11VcRHx+PtrY25Ofn44033sA//uM/+miE5E1PTw9ycnKwdOlSzJgxY8x/f8LM6EezHC/5p9mzZ0Ov10Oj0eCBBx7AXXfdhT/96U++HhZ5cfOMcLi/w5vfhJN/GKp+s2bNgkqlQlhYGLKysnD27Fm+UfNDsixj9+7d0Gq1ePzxxwGM/e9PmKAfzXK8RDQ+bp4RxsTEeFawBNxn2pqamnhBrJ+61Qvu2LP3Ly6XC3v27IHVasXf/d3fQaVyR/VY//6ECfrRLMdL/qezsxNffPEFHA4HnE4nPvvsM5SXl3tuGSH/Isuyp1ayLKO7uxuyLCMlJQW1tbUoKSmBw+HA4cOHER8fjxkzZvh6yNTPUPVzOp345ptvcPnyZciyjLa2Nuzfvx/z5s3jGRk/k5eXh/r6es+HxPUZ69+fUCvjDbccL/k/q9WKV199FZcvX4ZKpcIdd9yBFStW4O677/b10GgIhw4dwuHDhwc8lpmZiR//+McoKyvDvn370NzcjDlz5vA+ej80XP2io6Pxb//2b2htbUVISAjuuecerFmzBmFhYT4aKd2subkZf/u3fwutVuuZyQPAunXrkJaWNqa/P6GCnoiIiEZHmFP3RERENHoMeiIiogDGoCciIgpgDHoiIqIAxqAnIiIKYAx6IiKiAPb/ASdWxz8llGpb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67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קצב המוטציה בסביבות קבועות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b="1" dirty="0"/>
              <a:t>"הכשירות הממוצעת באוכלוסיה שווה להסתברות שמוטציות אינן מתרחשות</a:t>
            </a:r>
            <a:r>
              <a:rPr lang="he-IL" b="1" dirty="0" smtClean="0"/>
              <a:t>"</a:t>
            </a:r>
          </a:p>
          <a:p>
            <a:pPr marL="0" indent="0">
              <a:buNone/>
            </a:pPr>
            <a:endParaRPr lang="he-IL" b="1" dirty="0"/>
          </a:p>
          <a:p>
            <a:r>
              <a:rPr lang="he-IL" dirty="0" smtClean="0"/>
              <a:t>הברירה הטבעית תוריד את קצב המוטציה </a:t>
            </a:r>
          </a:p>
          <a:p>
            <a:r>
              <a:rPr lang="he-IL" dirty="0" smtClean="0"/>
              <a:t>קצב המוטציה יתייצב על הרף התחתון שלו מבחינה פיזיולוגית / פיזיקלית (קימורה, 1967)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-76200" y="5181600"/>
            <a:ext cx="7239000" cy="1700002"/>
            <a:chOff x="168093" y="4953000"/>
            <a:chExt cx="7664814" cy="1800000"/>
          </a:xfrm>
        </p:grpSpPr>
        <p:pic>
          <p:nvPicPr>
            <p:cNvPr id="1026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93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913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בסביבה משתנה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600200"/>
            <a:ext cx="4191000" cy="4525963"/>
          </a:xfrm>
        </p:spPr>
        <p:txBody>
          <a:bodyPr>
            <a:normAutofit lnSpcReduction="10000"/>
          </a:bodyPr>
          <a:lstStyle/>
          <a:p>
            <a:r>
              <a:rPr lang="he-IL" dirty="0" smtClean="0"/>
              <a:t>בסביבות משתנות יש יתרון למי שיכול לעבור התאמה (אדפטציה) מהירה</a:t>
            </a:r>
          </a:p>
          <a:p>
            <a:endParaRPr lang="he-IL" dirty="0" smtClean="0"/>
          </a:p>
          <a:p>
            <a:r>
              <a:rPr lang="he-IL" dirty="0" smtClean="0"/>
              <a:t>יש לאזן בין הצורך בהתאמה מהירה ובין הנזק שנגרם ע"י מוטציות שליליות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074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69452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אתגרים לחיידקים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2" descr="D:\projects\sim\presentation\Neutrophil_with_anthrax_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8" y="2926176"/>
            <a:ext cx="2869278" cy="29937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1738" y="5983069"/>
            <a:ext cx="28692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חיידק האנטרקס מותקף ע"י מערכת החיסון</a:t>
            </a:r>
            <a:endParaRPr lang="he-IL" dirty="0"/>
          </a:p>
        </p:txBody>
      </p:sp>
      <p:grpSp>
        <p:nvGrpSpPr>
          <p:cNvPr id="13" name="Group 12"/>
          <p:cNvGrpSpPr/>
          <p:nvPr/>
        </p:nvGrpSpPr>
        <p:grpSpPr>
          <a:xfrm>
            <a:off x="6332449" y="1339193"/>
            <a:ext cx="2582951" cy="3309007"/>
            <a:chOff x="4195620" y="2709130"/>
            <a:chExt cx="2582951" cy="3309007"/>
          </a:xfrm>
        </p:grpSpPr>
        <p:pic>
          <p:nvPicPr>
            <p:cNvPr id="7" name="Picture 4" descr="D:\My Documents\yoavram\sim\presentation\Staphylococcus_aureus_(AB_Test)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620" y="2709130"/>
              <a:ext cx="2582951" cy="234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416264" y="5094807"/>
              <a:ext cx="2120712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/>
                <a:t>סטפילוקוקוס אאוראוס על צלחת עם אנטיביוטיקה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05200" y="2057400"/>
            <a:ext cx="2460163" cy="3276600"/>
            <a:chOff x="5940152" y="1232996"/>
            <a:chExt cx="2460163" cy="3276600"/>
          </a:xfrm>
        </p:grpSpPr>
        <p:pic>
          <p:nvPicPr>
            <p:cNvPr id="11" name="Picture 3" descr="D:\My Documents\yoavram\sim\presentation\Phag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1232996"/>
              <a:ext cx="2460163" cy="28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196245" y="4140264"/>
              <a:ext cx="212071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he-IL" dirty="0" smtClean="0"/>
                <a:t>וירוסים </a:t>
              </a:r>
              <a:r>
                <a:rPr lang="he-IL" dirty="0"/>
                <a:t>תוקפים חיידק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54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כשהחיים נותנים לך לימונים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קצב מוטציה גבוה מאפשר התאמה מהירה יותר לאתגרים סביבתיים</a:t>
            </a:r>
          </a:p>
          <a:p>
            <a:r>
              <a:rPr lang="he-IL" dirty="0" smtClean="0"/>
              <a:t>לראשון שמשיג את המוטציה הנכונה יש את הסיכוי הטוב ביותר להשתלט על האוכלוסיה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0" name="Picture 2" descr="http://girlcrush.la/wp-content/uploads/2012/09/lemonade-1024x67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13506" r="8734" b="11160"/>
          <a:stretch/>
        </p:blipFill>
        <p:spPr bwMode="auto">
          <a:xfrm>
            <a:off x="2514600" y="3827551"/>
            <a:ext cx="4482151" cy="28371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5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שונות בקצב המוטציה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מינים</a:t>
            </a:r>
          </a:p>
          <a:p>
            <a:pPr marL="0" indent="0" algn="r">
              <a:buNone/>
            </a:pPr>
            <a:r>
              <a:rPr lang="he-IL" sz="2000" dirty="0" smtClean="0"/>
              <a:t>הקצבים מתוארים במספר המוטציות הממוצע לדור שניתן למדוד</a:t>
            </a:r>
            <a:endParaRPr lang="he-IL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28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זבובים: 0.455</a:t>
            </a:r>
          </a:p>
          <a:p>
            <a:pPr algn="ctr" rtl="0"/>
            <a:r>
              <a:rPr lang="en-US" sz="2000" dirty="0" err="1" smtClean="0"/>
              <a:t>Keightley</a:t>
            </a:r>
            <a:r>
              <a:rPr lang="en-US" sz="2000" dirty="0" smtClean="0"/>
              <a:t> et al. 2009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חיידקים: 0.0004</a:t>
            </a:r>
          </a:p>
          <a:p>
            <a:pPr algn="ctr" rtl="0"/>
            <a:r>
              <a:rPr lang="en-US" sz="2000" dirty="0" err="1" smtClean="0"/>
              <a:t>Wielgoss</a:t>
            </a:r>
            <a:r>
              <a:rPr lang="en-US" sz="2000" dirty="0" smtClean="0"/>
              <a:t> 2011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בני אדם: 41</a:t>
            </a:r>
          </a:p>
          <a:p>
            <a:pPr algn="ctr" rtl="0"/>
            <a:r>
              <a:rPr lang="en-US" sz="2000" dirty="0" smtClean="0"/>
              <a:t>Lynch PNAS 2010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6426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שונות בקצב המוטציה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r">
              <a:buClr>
                <a:srgbClr val="93A299"/>
              </a:buClr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אוכלוסיות</a:t>
            </a:r>
            <a:endParaRPr lang="en-US" sz="3200" dirty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29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514600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he-IL" b="1" dirty="0" smtClean="0">
                <a:solidFill>
                  <a:prstClr val="black"/>
                </a:solidFill>
              </a:rPr>
              <a:t>קצב המוטציה ש-69 אוכלוסיות טבעיות של חיידקי אי קולי</a:t>
            </a:r>
          </a:p>
          <a:p>
            <a:pPr algn="ctr"/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ביולוגיה ומתמטיקה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078" name="Picture 6" descr="Pur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4198" r="1276" b="2844"/>
          <a:stretch/>
        </p:blipFill>
        <p:spPr bwMode="auto">
          <a:xfrm>
            <a:off x="-1" y="1918952"/>
            <a:ext cx="9298547" cy="36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6400800"/>
            <a:ext cx="1503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xkcd.com/435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63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sz="3600" dirty="0" smtClean="0">
                <a:solidFill>
                  <a:schemeClr val="tx2"/>
                </a:solidFill>
              </a:rPr>
              <a:t>בתוך הפרט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30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276871"/>
            <a:ext cx="7749042" cy="43922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/>
              <a:t>שונות בקצב המוטציה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62135" y="214526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b="1" dirty="0" smtClean="0">
                <a:solidFill>
                  <a:prstClr val="black"/>
                </a:solidFill>
              </a:rPr>
              <a:t>קצב השגיאות של דנא פולימרז – </a:t>
            </a:r>
            <a:r>
              <a:rPr lang="en-US" b="1" dirty="0" smtClean="0">
                <a:solidFill>
                  <a:prstClr val="black"/>
                </a:solidFill>
              </a:rPr>
              <a:t>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798101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2286000" y="25908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חיידקים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0" y="28956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שמרים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286000" y="3200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בני אדם</a:t>
            </a: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30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635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מושרית 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0" y="1600200"/>
            <a:ext cx="411480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i="1" dirty="0" smtClean="0"/>
              <a:t>באי קולי:</a:t>
            </a:r>
          </a:p>
          <a:p>
            <a:pPr marL="0" indent="0" algn="r">
              <a:buNone/>
            </a:pPr>
            <a:r>
              <a:rPr lang="he-IL" dirty="0" smtClean="0"/>
              <a:t>דנא פולימרז שנוטה לשגיאות מופעל ע"י תגובות עקה:</a:t>
            </a:r>
            <a:endParaRPr lang="en-US" sz="3200" dirty="0" smtClean="0"/>
          </a:p>
          <a:p>
            <a:pPr lvl="1" algn="r"/>
            <a:r>
              <a:rPr lang="he-IL" sz="2800" dirty="0" smtClean="0"/>
              <a:t>תגובת </a:t>
            </a:r>
            <a:r>
              <a:rPr lang="en-US" sz="2800" dirty="0" smtClean="0"/>
              <a:t>SOS</a:t>
            </a:r>
          </a:p>
          <a:p>
            <a:pPr lvl="1" algn="r"/>
            <a:r>
              <a:rPr lang="he-IL" sz="2800" dirty="0" smtClean="0"/>
              <a:t>רעב</a:t>
            </a:r>
            <a:endParaRPr lang="en-US" sz="2800" dirty="0" smtClean="0"/>
          </a:p>
          <a:p>
            <a:pPr lvl="1" algn="r"/>
            <a:r>
              <a:rPr lang="he-IL" sz="2800" dirty="0" smtClean="0"/>
              <a:t>נזק ל-</a:t>
            </a:r>
            <a:r>
              <a:rPr lang="en-US" dirty="0" smtClean="0"/>
              <a:t>DNA</a:t>
            </a: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31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31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03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 smtClean="0"/>
              <a:t>עדויות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10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8168" y="173981"/>
              <a:ext cx="1127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אצה ירוקה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574" y="2763416"/>
            <a:ext cx="2203772" cy="1656184"/>
            <a:chOff x="110574" y="2622253"/>
            <a:chExt cx="2203772" cy="1656184"/>
          </a:xfrm>
        </p:grpSpPr>
        <p:pic>
          <p:nvPicPr>
            <p:cNvPr id="13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10574" y="3909105"/>
              <a:ext cx="13372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he-IL" dirty="0" smtClean="0"/>
                <a:t>חיידק </a:t>
              </a:r>
              <a:r>
                <a:rPr lang="he-IL" i="1" dirty="0" smtClean="0"/>
                <a:t>בצילוס</a:t>
              </a:r>
              <a:endParaRPr lang="he-IL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4346" y="4800600"/>
            <a:ext cx="2202104" cy="1752600"/>
            <a:chOff x="154346" y="4495800"/>
            <a:chExt cx="2202104" cy="1752600"/>
          </a:xfrm>
        </p:grpSpPr>
        <p:pic>
          <p:nvPicPr>
            <p:cNvPr id="3074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85800" y="5879068"/>
              <a:ext cx="1670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i="1" dirty="0" smtClean="0"/>
                <a:t>תסיסנית </a:t>
              </a:r>
              <a:r>
                <a:rPr lang="he-IL" i="1" dirty="0"/>
                <a:t>המחקר</a:t>
              </a:r>
              <a:endParaRPr lang="he-IL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03569" y="223696"/>
            <a:ext cx="1921281" cy="1687637"/>
            <a:chOff x="2572675" y="2590800"/>
            <a:chExt cx="1921281" cy="1687637"/>
          </a:xfrm>
        </p:grpSpPr>
        <p:pic>
          <p:nvPicPr>
            <p:cNvPr id="307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72675" y="2590800"/>
              <a:ext cx="856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/>
                <a:t>נמטודה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3078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285442" y="5955268"/>
              <a:ext cx="1515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 smtClean="0">
                  <a:solidFill>
                    <a:schemeClr val="bg1"/>
                  </a:solidFill>
                </a:rPr>
                <a:t>חיידק השחפת</a:t>
              </a:r>
              <a:endParaRPr lang="he-IL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2365524"/>
            <a:ext cx="2489844" cy="2017892"/>
            <a:chOff x="6477000" y="2641545"/>
            <a:chExt cx="2489844" cy="2017892"/>
          </a:xfrm>
        </p:grpSpPr>
        <p:pic>
          <p:nvPicPr>
            <p:cNvPr id="3080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7620000" y="2641545"/>
              <a:ext cx="1346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חיידק אי קולי</a:t>
              </a:r>
              <a:endParaRPr lang="he-IL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34100" y="4838700"/>
            <a:ext cx="2190750" cy="1674933"/>
            <a:chOff x="-2376846" y="3052406"/>
            <a:chExt cx="2190750" cy="1674933"/>
          </a:xfrm>
        </p:grpSpPr>
        <p:pic>
          <p:nvPicPr>
            <p:cNvPr id="3082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-2372327" y="4358007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/>
                <a:t>חיידק </a:t>
              </a:r>
              <a:r>
                <a:rPr lang="he-IL" dirty="0" smtClean="0"/>
                <a:t>הליסטריה</a:t>
              </a:r>
              <a:endParaRPr lang="he-IL" dirty="0"/>
            </a:p>
          </p:txBody>
        </p:sp>
      </p:grpSp>
      <p:sp>
        <p:nvSpPr>
          <p:cNvPr id="23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32</a:t>
            </a:fld>
            <a:endParaRPr lang="he-IL" dirty="0"/>
          </a:p>
        </p:txBody>
      </p:sp>
      <p:grpSp>
        <p:nvGrpSpPr>
          <p:cNvPr id="25" name="Group 24"/>
          <p:cNvGrpSpPr/>
          <p:nvPr/>
        </p:nvGrpSpPr>
        <p:grpSpPr>
          <a:xfrm>
            <a:off x="2636675" y="2204896"/>
            <a:ext cx="2854567" cy="2214704"/>
            <a:chOff x="6100066" y="223696"/>
            <a:chExt cx="2854567" cy="2214704"/>
          </a:xfrm>
        </p:grpSpPr>
        <p:pic>
          <p:nvPicPr>
            <p:cNvPr id="3084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7501991" y="2069068"/>
              <a:ext cx="1452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תא סרטן השד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7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האבולוציה של מוטציה מושרית 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1981200"/>
          </a:xfrm>
        </p:spPr>
        <p:txBody>
          <a:bodyPr>
            <a:no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השערת האפס: </a:t>
            </a:r>
            <a:r>
              <a:rPr lang="he-IL" sz="2800" dirty="0" smtClean="0"/>
              <a:t>מוטציה היא תוצר לוואי של עקה</a:t>
            </a:r>
            <a:endParaRPr lang="en-US" sz="2800" dirty="0" smtClean="0"/>
          </a:p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השערה אלטרנטיבית לא-אדפטיביות</a:t>
            </a:r>
            <a:r>
              <a:rPr lang="en-US" sz="2800" dirty="0">
                <a:solidFill>
                  <a:schemeClr val="tx2"/>
                </a:solidFill>
              </a:rPr>
              <a:t>:</a:t>
            </a:r>
          </a:p>
          <a:p>
            <a:pPr marL="457200" lvl="1" indent="0" algn="r">
              <a:buNone/>
            </a:pPr>
            <a:r>
              <a:rPr lang="he-IL" dirty="0" smtClean="0"/>
              <a:t>מחיר שכפול דנא בנאמנות גבוהה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33</a:t>
            </a:fld>
            <a:endParaRPr lang="he-IL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he-IL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276600" y="3581400"/>
            <a:ext cx="5534692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dirty="0" smtClean="0">
                <a:solidFill>
                  <a:schemeClr val="tx2"/>
                </a:solidFill>
              </a:rPr>
              <a:t>ההשערה האדפיטיבית</a:t>
            </a:r>
            <a:r>
              <a:rPr lang="en-US" sz="2800" dirty="0" smtClean="0"/>
              <a:t>:</a:t>
            </a:r>
          </a:p>
          <a:p>
            <a:pPr marL="457200" lvl="1" indent="0">
              <a:buNone/>
            </a:pPr>
            <a:r>
              <a:rPr lang="he-IL" dirty="0" smtClean="0"/>
              <a:t>מוטציה מושרית עקה מתפתחת כי היא מאפשר לפרטים ואוכלוסיות להתאים במהירות לסביבות חדשות</a:t>
            </a:r>
            <a:endParaRPr lang="he-IL" dirty="0"/>
          </a:p>
        </p:txBody>
      </p:sp>
      <p:pic>
        <p:nvPicPr>
          <p:cNvPr id="10" name="Picture 3" descr="D:\My Documents\yoavram\sim\presentation\EscherichiaColi_NIA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67987"/>
            <a:ext cx="3255883" cy="27376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514600" y="3957935"/>
            <a:ext cx="1018769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i="1" dirty="0" smtClean="0">
                <a:solidFill>
                  <a:schemeClr val="bg1"/>
                </a:solidFill>
              </a:rPr>
              <a:t>אי קולי</a:t>
            </a:r>
            <a:endParaRPr lang="he-I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0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מושרה עקה</a:t>
                </a:r>
                <a:endParaRPr lang="en-US" u="sng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נמוך</a:t>
                </a:r>
                <a:endParaRPr lang="en-US" u="sng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גבוה</a:t>
                </a:r>
                <a:endParaRPr lang="en-US" u="sng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/>
              <a:t>ההשערה האדפטיבית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600" y="3733800"/>
            <a:ext cx="36576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381000" y="3721267"/>
            <a:ext cx="3657600" cy="3289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45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סקירת המחקר על מוטציה מושרית-עקה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r"/>
            <a:r>
              <a:rPr lang="he-IL" dirty="0" smtClean="0"/>
              <a:t>האבולוציה </a:t>
            </a:r>
            <a:r>
              <a:rPr lang="he-IL" b="1" dirty="0" smtClean="0"/>
              <a:t>של </a:t>
            </a:r>
            <a:r>
              <a:rPr lang="he-IL" dirty="0" smtClean="0"/>
              <a:t>מוטציה מושרית עקה</a:t>
            </a:r>
            <a:endParaRPr lang="en-US" sz="3200" dirty="0" smtClean="0"/>
          </a:p>
          <a:p>
            <a:pPr lvl="1" algn="r"/>
            <a:r>
              <a:rPr lang="he-IL" sz="2800" dirty="0" smtClean="0"/>
              <a:t>בדיקה של ההשערה האדפטיבית</a:t>
            </a:r>
            <a:endParaRPr lang="en-US" sz="2800" dirty="0" smtClean="0"/>
          </a:p>
          <a:p>
            <a:pPr marL="274320" lvl="1" indent="0" algn="r">
              <a:buNone/>
            </a:pPr>
            <a:endParaRPr lang="en-US" sz="2800" dirty="0" smtClean="0"/>
          </a:p>
          <a:p>
            <a:pPr algn="r"/>
            <a:r>
              <a:rPr lang="he-IL" sz="3200" dirty="0" smtClean="0"/>
              <a:t>אבלוציה </a:t>
            </a:r>
            <a:r>
              <a:rPr lang="he-IL" sz="3200" b="1" dirty="0" smtClean="0"/>
              <a:t>עם </a:t>
            </a:r>
            <a:r>
              <a:rPr lang="he-IL" sz="3200" dirty="0" smtClean="0"/>
              <a:t>מוטציה מושרית עקה</a:t>
            </a:r>
            <a:endParaRPr lang="en-US" sz="3200" dirty="0" smtClean="0"/>
          </a:p>
          <a:p>
            <a:pPr lvl="1" algn="r"/>
            <a:r>
              <a:rPr lang="he-IL" sz="2800" dirty="0" smtClean="0"/>
              <a:t>תכונות מורכבות</a:t>
            </a:r>
          </a:p>
          <a:p>
            <a:pPr lvl="1" algn="r"/>
            <a:r>
              <a:rPr lang="he-IL" dirty="0" smtClean="0"/>
              <a:t>חסינות לאנטיביוטיקה</a:t>
            </a:r>
          </a:p>
          <a:p>
            <a:pPr lvl="1" algn="r"/>
            <a:r>
              <a:rPr lang="he-IL" dirty="0" smtClean="0"/>
              <a:t>סרטן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35</a:t>
            </a:fld>
            <a:endParaRPr lang="he-IL" dirty="0"/>
          </a:p>
        </p:txBody>
      </p:sp>
      <p:pic>
        <p:nvPicPr>
          <p:cNvPr id="2050" name="Picture 2" descr="http://www.kurzweilai.net/images/Yeas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09400"/>
            <a:ext cx="3127150" cy="25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4800" y="6172200"/>
            <a:ext cx="2161769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שמר האופים</a:t>
            </a:r>
            <a:endParaRPr lang="he-IL" sz="2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381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467600" y="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	סביבות קבועות – מודל מתמטי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/>
                  <a:t>הפתרון הכללי של מערכת המשוואות של הכשירות בשיווי משקל בין מוטציה וברירה טבעית: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he-IL" b="1" dirty="0" smtClean="0"/>
              </a:p>
              <a:p>
                <a:pPr marL="0" indent="0" algn="ctr">
                  <a:buNone/>
                </a:pPr>
                <a:r>
                  <a:rPr lang="he-IL" sz="3600" b="1" dirty="0" smtClean="0"/>
                  <a:t>"הגברת קצב המוטציה של פרטים עם כשירות מתחת לממוצע מגדילה את הכשירות הממוצעת באוכלוסיה"</a:t>
                </a:r>
                <a:endParaRPr lang="he-IL" sz="36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752" r="-1852" b="-26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3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קבוע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3336"/>
          <a:stretch/>
        </p:blipFill>
        <p:spPr bwMode="auto">
          <a:xfrm>
            <a:off x="838200" y="1110456"/>
            <a:ext cx="7313612" cy="53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12954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5463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מושרה עקה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" b="54222"/>
          <a:stretch/>
        </p:blipFill>
        <p:spPr bwMode="auto">
          <a:xfrm>
            <a:off x="838200" y="1219200"/>
            <a:ext cx="7313612" cy="522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3716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  <p:sp>
        <p:nvSpPr>
          <p:cNvPr id="5" name="Right Triangle 4"/>
          <p:cNvSpPr/>
          <p:nvPr/>
        </p:nvSpPr>
        <p:spPr>
          <a:xfrm flipH="1">
            <a:off x="1600200" y="2057401"/>
            <a:ext cx="6324600" cy="385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/>
          <p:cNvSpPr/>
          <p:nvPr/>
        </p:nvSpPr>
        <p:spPr>
          <a:xfrm>
            <a:off x="7239000" y="1371600"/>
            <a:ext cx="684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4648200" y="2209800"/>
            <a:ext cx="13716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עם מוטציות חיוביות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5574268"/>
            <a:ext cx="32004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ללא מוטציות חיוביות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24483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Cambia </a:t>
            </a:r>
            <a:r>
              <a:rPr lang="en-US" dirty="0" err="1" smtClean="0"/>
              <a:t>todo</a:t>
            </a:r>
            <a:r>
              <a:rPr lang="en-US" dirty="0" smtClean="0"/>
              <a:t> cambia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3074" name="Picture 2" descr="http://fc06.deviantart.net/fs51/i/2009/300/2/4/Mercedes_Sosa_by_CO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7" y="1295400"/>
            <a:ext cx="314054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5867400"/>
            <a:ext cx="366397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/>
              <a:t>מרסדס סוסה</a:t>
            </a:r>
            <a:r>
              <a:rPr lang="he-IL" dirty="0" smtClean="0"/>
              <a:t>, 1935-2009, זמרת ארגנטינאית </a:t>
            </a:r>
            <a:endParaRPr lang="he-IL" dirty="0"/>
          </a:p>
        </p:txBody>
      </p:sp>
      <p:pic>
        <p:nvPicPr>
          <p:cNvPr id="3075" name="Picture 3" descr="D:\projects\sim\presentation\helena-bonham-carter-as-the-red-qu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95400"/>
            <a:ext cx="291891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00600" y="5867400"/>
            <a:ext cx="366397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/>
              <a:t>המלכה האדומה</a:t>
            </a:r>
            <a:r>
              <a:rPr lang="he-IL" dirty="0" smtClean="0"/>
              <a:t>, מתוך "מבעד למראה ומה אליס מצאה שם" / לואיס קרול, 1871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9542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workspace\ruggedsim\manuscript\fitness_landscap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3"/>
          <a:stretch/>
        </p:blipFill>
        <p:spPr bwMode="auto">
          <a:xfrm>
            <a:off x="4800600" y="4419600"/>
            <a:ext cx="4152900" cy="248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ביולוגיה חישובית  </a:t>
            </a:r>
            <a:r>
              <a:rPr lang="en-US" dirty="0" smtClean="0"/>
              <a:t>Computational Biology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מתמטיקה</a:t>
            </a:r>
          </a:p>
          <a:p>
            <a:r>
              <a:rPr lang="he-IL" dirty="0" smtClean="0"/>
              <a:t>מדעי המחשב</a:t>
            </a:r>
          </a:p>
          <a:p>
            <a:r>
              <a:rPr lang="he-IL" dirty="0" smtClean="0"/>
              <a:t>תוכנה</a:t>
            </a:r>
          </a:p>
          <a:p>
            <a:r>
              <a:rPr lang="he-IL" dirty="0" smtClean="0"/>
              <a:t>סטטיסטיקה</a:t>
            </a:r>
          </a:p>
          <a:p>
            <a:r>
              <a:rPr lang="en-US" dirty="0" smtClean="0"/>
              <a:t>Data</a:t>
            </a:r>
            <a:endParaRPr lang="he-IL" dirty="0" smtClean="0"/>
          </a:p>
          <a:p>
            <a:r>
              <a:rPr lang="he-IL" dirty="0" smtClean="0"/>
              <a:t>מודלים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4176" y="1600200"/>
                <a:ext cx="2506648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𝑝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1</m:t>
                      </m:r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r>
                        <a:rPr lang="en-US" sz="2400" b="0" i="1" smtClean="0">
                          <a:latin typeface="Cambria Math"/>
                        </a:rPr>
                        <m:t>𝑈</m:t>
                      </m:r>
                      <m:r>
                        <a:rPr lang="en-US" sz="2400" b="0" i="1" smtClean="0">
                          <a:latin typeface="Cambria Math"/>
                        </a:rPr>
                        <m:t>)/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176" y="1600200"/>
                <a:ext cx="2506648" cy="461665"/>
              </a:xfrm>
              <a:prstGeom prst="rect">
                <a:avLst/>
              </a:prstGeom>
              <a:blipFill rotWithShape="1">
                <a:blip r:embed="rId3"/>
                <a:stretch>
                  <a:fillRect r="-17032" b="-2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33400" y="2362200"/>
            <a:ext cx="46482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in range(N): 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p = p*(1-U)/(p*w)</a:t>
            </a:r>
            <a:endParaRPr lang="he-IL" sz="2000" dirty="0">
              <a:latin typeface="Consolas" pitchFamily="49" charset="0"/>
            </a:endParaRPr>
          </a:p>
        </p:txBody>
      </p:sp>
      <p:sp>
        <p:nvSpPr>
          <p:cNvPr id="8" name="AutoShape 2" descr="data:image/png;base64,iVBORw0KGgoAAAANSUhEUgAAAfkAAAF2CAYAAABtUOHpAAAABHNCSVQICAgIfAhkiAAAAAlwSFlzAAALEgAACxIB0t1+/AAAIABJREFUeJzs3Xd4U9UbB/DvTZp1k7Z0sguy9xKwzDIUkOkAZE9ZioLiQJAfS5wMUZagskVAhlJBFJCtVmQU2Xvv2Tadyff3R0IpslqaNDR9P8/TB5rce8570zZvzrlnKCQJIYQQQngdjacDEEIIIYR7SJIXQgghvJQkeSGEEMJLSZIXQgghvJQkeSGEEMJLSZIXQgghvJTHkvykSZNQtWpVGI1GdO/ePd3nWSwW+Pr6pn75+Pjg9ddfd2OkQgghRPbk46mK8+fPj2HDhmH16tWIj49P93mxsbGp/4+Li0OePHnQtm1bd4QohBBCZGsea8k///zzaNWqFYKCgu56LjIyEpUqVUJAQABq1aqF3bt337OMH374Ablz50bt2rXdHa4QQgiR7Xj8nvx/F9zbsWMHevbsiRkzZuDq1avo06cPWrZsiaSkpLvOnT17Nrp06ZJVoQohhBDZiseTvKIod3w/ffp09OnTB9WqVYOiKOjSpQsMBgP+/PPPO447ceIENm7ciK5du2ZluEIIIUS24fEk/9+W/IkTJzBu3DgEBASkfp0+fRrnzp2747i5c+eiTp06KFSoUFaGK4QQQmQbHht4d8t/W/JhYWEYOnQohgwZ8sDz5syZ89BjhBBCiJzMLS35evXqwWQypU5zK1269F3H2Gw2JCQkICUlBTabDYmJibDZbOjVqxemTZuGqKgokERcXBx+/vnnO0bVb926FWfPnkWbNm3cEb4QQgjhFdyS5BVFweTJkxETE4OYmBjs27fvrmNGjx4NVVXxySefYN68eTCZTBgzZgyefPJJzJgxA/3790dgYCCKFy+OOXPm3HHunDlz8OKLL8JsNrsjfCGEEMIrKO7YT75+/fro1KkTevbs6eqihRBCCJFObht499577yEkJAS1a9fGhg0b3FWNEEIIIe7DLS35qKgolC1bFnq9HgsWLED//v2xc+dOFClSxFHpfwbbCSGEEDmBG1LuA7mlJV+9enWYzWbodDp06dIFtWrVwsqVK+84hmSO/Ro+fLjHY5Drl+uXa5frl+vP2i9P8Pg8eSGEEEK4h8uT/I0bN7B69erU6XHz58/Hpk2b0KRJE1dXJYQQQogHcPliOMnJyRg2bBj2798PrVaL0qVL48cff0SxYsVcXVW2Va9ePU+H4FFy/fU8HYLH5ORrB+T6c/r1e4JbBt49tFJF8dj9CSGEEMITPJH75J6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ym1J/tChQzAajejcubO7qhBCCCHEA7gtyb/66quoXr06FEVxVxVCCCGEeAC3JPnvv/8eAQEBaNiwIUi6owohhBBCPITLk/zNmzcxfPhwTJgwQRK8EEII4UE+ri5w2LBhePnll5EvX74HdtWPGDEi9f/16tVDvXr1XB2KEEII4THr16/H+vXrPRqDQhc2t3fu3IlOnTphx44d0Ol0GDFiBI4cOYK5c+feWamiSCtfCCFEjuKJ3OfSlvyGDRtw/PhxhIWFAQBiY2Nhs9mwb98+bNu2zZVVCSGEEOIhXNqSj4+PR0xMDACAJMaOHYvjx49j2rRpCAoKul2ptOSFEELkMNm+JW8ymWAymVK/t1gsMJlMdyR4IYQQQmQNl7bk012ptOSFEELkMNm+JS+EECLz9u/fj0OHDqFkyZIoUaKEp8MR2ZisXS+EEI+R8eO/RJUqEejceSoqVaqDyZO/8nRIIhuT7nohhHhMnD59GsWLV0RCwg4AYQCOwmh8EseP70fu3Lk9HZ7IJE/kPmnJCyHEY+L06dMwGIrAkeABoAj0+oI4c+aMJ8MS2ZgkeSGEeEwUL14cKSnHAWx2PvI77PbzKFq0qAejEtmZJHkhhHhMBAUFYcmSebBYnoOq5oOv70tYvnwB/P39PR2ayKbknrwQQjxmkpKScOHCBeTOnRt6vd7T4QgX8UTukyQvhBBCZAEZeCeEEEIIl5EkL4QQQngpSfJCCCGEl5IkL4QQQngpSfJCCCGEl5IkL4QQQngpSfJCCCGEl5IkL4QQQngpSfJCCCGEl5IkL4QQQngpSfJCCCGEl5IkL4QQQngpSfJCCCGEl5IkL4QQQngpSfJCCCGEl5IkL4QQQngpSfJCCCGEl5IkL4QQQngpSfJCCCGEl5IkL4QQQngpSfJCCCGEl5IkL4QQQngpSfJCCCGEl5IkL4QQQngpSfJCCCGEl5IkL4QQQngpSfJCCCGEl5IkL4QQQngpSfJCCCGEl5IkL4QQQngpSfJC5CB2ux2jRn2EAgVK44knKmLOnLmeDkkI4UY+ng5ACJF1PvtsAj75ZAms1u8AxKBfv84IDAxA8+bNPR2aEMINpCUvRA4yd+5SWK1jAVQGUBdW63uYP3+Zp8MSQriJJHkhchCLxQzgbOr3Gs1Z+PmZPReQEMKtFJLM8koVBR6oVogcb8OGDWjatDWs1leh0cTAYpmPf/7ZjGLFink6NCG8nidynyR5IXKY7du3Y8GCRTAY9Hj55R4oXLiwp0MSIkeQJC+EEEJ4KU/kPrknL4QQQngptyT5Tp06IW/evPDz80ORIkUwZswYd1QjhBBCiAdwS3f9nj17ULRoURiNRhw4cAARERGYNWsWmjRp4qhUuuuFEELkMJ7IfW5ZDKds2bJ3VuLjg9DQUHdUJYQQQoj7cNs9+VdeeQVmsxlly5bF+++/jypVqrirKiGEEELcg1tH15PEhg0b0Lp1a6xcuRLVq1d3VKooGD58eOpx9erVQ7169dwVhhBCCJHl1q9fj/Xr16d+P3LkSO+cQtevXz8YjUZMmDDBUanckxdCCJHDeO0UuuTkZJjNsnSmEEKkRVIaPMKtXJ7kL126hO+//x5xcXGw2WxYvXo1Fi9ejFatWrm6KiGEcLvz589j+vTpmDFjBi5evOiSMkli9OiPYTYHwmi0oEuXPkhKSnJJ2UKk5fLu+suXL6N169bYtWsXSKJEiRJ4//330bJly9uVSne9ECIbOHLkCKpVq4uEhHpQFDuMxk3Yvn0LChUqlKly582bjz59PoTVGgnADyZTR/TrVwXjxn3omsDFY0mWtRVCiMdI69ZdsGxZKdjtQwAAWu0ItGt3BvPmzchUuS+91AOLFoUD6O18ZCtKlnwD+/f/lbmAxWPNa+/JCyFEdnT27CXY7eVTv7fZyuPs2UuZLjdfvmDodP+meeRfhIYGZ7pcIf7LLYvhCCGEN2jZsiF27foEVmt1AHao6mdo0aJDpst97723sHBhDdy4cRZ2uz98fFbgiy9+zXzAQvyHdNcLIcR92Gw2DBjwDmbM+AqKoqBfv1cwbtxH0Ggy3wl67do1LFmyBElJSWjWrFmm7/OLx5/ckxdCiMfQrfcrRVE8HInIzrxm7XohhPAmktxFdiUD74QQQggvJUleCCGE8FKS5IUQQggvJUleCCGE8FKS5IUQQggvJUleCCGE8FKS5IUQQggvJUleCCGE8FKS5IUQQggvJUleCCGE8FKS5IUQQggvJUleCCGE8FKS5IUQQggvJUleCCGE8FKS5IUQQggvJUleCCGE8FKS5IUQQggvJUleCCGE8FKS5IUQQggvJUleCCGE8FI+ng5ACCEeZ5cuXcKPP/4IkmjRogXy5Mnj6ZCESDeFJLO8UkWBB6oVQogMOXnyJKpUqYX4+FogtTAYfsfff29EsWLFPB2ayIY8kfskyQshxH107twbCxbkgc02CgCg0XyMli3/xbJl8zwcmciOPJH7pLteCCHu4+zZS7DZnkn93m6vgHPnfvdgRI+XFStWYPXqdciXLxSvvvoK/P39PR2S+A8ZeCeEm5HE6tWrMWXKFGzZssXT4YgMaNGiAVR1LIBzAC5BVT9GixYNPR3WY2H8+Ilo1+4NTJ6cDyNH7kWVKrURGxvr6bDEf0h3vRBu1qvXa1iwYC3s9jpQlF8wdGh/DBnytqfDEulgt9sxaNAQTJ06GaQdPXr0wqRJ46DVaj0dmkeRhNkciPj4KADFAQBmc1NMmdIOXbp08WxwjzG5Jy+El4mOjkaNGk1hte4D4AvgLPT6Ujh37jgCAwM9G5xIt1vvV4qieDiSx4PdbofBoCIl5RIcv9eAydQT48ZVRb9+/Twb3GPME7lPuuuFcKOLFy9CpyuGW2+EQD7odEG4cuWKJ8MSGaQoiiT4NDQaDZo1ewFGY08AewF8D43mJzRq1MjToYn/kCQvhBtVrFgRNtteAJEAUqAoM2A2A4UKFfJ0aEJkyvz5M9C2bSDy5n0eFSpMwm+//YSiRYt6OizxH9JdL4Sbbd68Ga1bd8HFiydQpEg5/PTTApQpU8bTYQkhspjckxfCi9lsthw/YEuInEzuyQvhxSTBCyGymiR5IYR4ALvdjgMHDuDw4cPSAymyHVnxTgghAJw/fx7btm1DUFAQwsPDoSgKbt68iQYNWmD//uMgU1CtWkX88stSGI1GT4crRLpIS14IkeNt2bIFxYtXQKdOk/HMM13x4oudYLfb8dZb7+Pff4sgLu4YrNbjiIoyYdSojzwdrhDpJkle5DgnTpzAc891RKVKEXjjjcFISEjwdEjCw9q3fxmxsTNw48YqxMVF47ffDmLZsmX4559/kZjYAY63Sh3i49ti27Z/PR2uEOkmSV7kKNeuXUP16hGIjCyFXbuG46uvDqB1a1mGM6c7d+44gFtr0huRlFQTJ06cQLlyJaDXLwdAAHYYjStQoUJJD0UpRMbJFDqRoyxduhTdus1ATMwq5yMJ8PEJwLVrl2CxWDwam3C/v//+G/PnL4TRaEDfvr1QuHBhAEDlynUQHd0CdvvbAM5CVWvj559nonz58qhduxFOn04AkIISJXJjw4aV8rsiHolsNSuEmzmmsaXtnk8CSZnelgOsWbMGrVp1gNX6OjSa65g6NRzbt29B0aJFsWzZXNSv3xwXLoyDzRaHYcNGoF69egCAXbv+wK5du6DValGhQgX4+Mjbpsg+pCUvcpS4uDiUL/8Uzpypi6SkWlDVr9CmTRnMmjXN06EJN6tatQH++acfgDYAAI3mffTtG4fJkycAcEyVO3fuHPz9/aWlLtxCWvJCuJnZbMbff2/AyJEf4ciRFWjQ4AUMHPiap8MSWSAuzgogd+r3dnsexMTsTv1eo9Egf/78HohMCPdxeUs+KSkJ/fr1w9q1a3H16lUULVoUH330EZo0aXK7UmnJCyGy2Mcfj8Xo0d/Dav0KwHWoalcsXfoNGjdu7OnQRA7hFS35lJQUhIWFYePGjQgLC8PPP/+Mtm3bYvfu3bLzlhDCY955500kJSXj66+7Qq/XY/TosZLghdfLknvyFStWxIgRI/D88887KpWWvBAiHS5fvoyOHXvjzz+3IjQ0H2bN+hK1atXydFhut337dhw4cAClS5dGpUqVPB2OcBGvaMn/14ULF3Dw4EGULVv2jsdHjBiR+v969eqljmQVQohbmjVrix07yiE5+R/cvPkXmjR5Hnv2bENYWFiWxfDXX39h+vQ5UBQF/fu/7PakO2rUx/jkk0nQamvCZhuE4cPfxjvvvOHWOoV7rF+/HuvXr/doDG5tyScnJ+PZZ59F8eLFMXXq1NuVSkteCPEQVqsVfn6BsNniADimOFosL2HatJbo2LFjlsSwceNGPPtsa1itbwOwQVXHYcOGVahatapb6jtx4gRKlXoSCQn/AsgD4DQMhvI4fnwf8uTJ45Y6Rdbxqq1m7XY7OnfuDKPRiEmTJrmrGiGElzIYDNBoNADOOB+xAzgOf3//LIth1KgJsFo/AfA2gMGwWofhww8nuqTspKQkxMbG3vHY2bNnYTAUgSPBA0ABGAwFcO7cOZfUKXIetyR5kujZsycuXbqEJUuWyEIjQogM02q1GDNmDFS1HhRlGFT1WZQta8nSwXLx8YkA0n6oyIWEhKRMlUkS7703HGazPwICQlGnThNcv34dAFCqVCnYbMcB/OY8eiWASyhWrFim6hQ5l1u66/v27Ytdu3ZhzZo1MJvNd1cq3fVCiHT69ddfsXXrVuTLlw/dunWDXq/PsrrnzZuPPn2Gw2qdCiAFqtoH3333JVq1avXIZS5atAg9eoxCXNw6AIHQ6/uiVasULFo0C4DjPu5zz7VDfLwVZrMFK1YszhGDDXMCT+Q+lyf5EydO4IknnoDRaLyjBT99+nS0b9/eUakkeSFEFjl9+jS6dn0Ve/bsQcmSJTFnzpQMTef95puZGD9+BjQaDYYM6Y/27dtlKp5XXhmIqVMLAhjkfGQv8uZ9HmfPHkg9xm634/r168iVK5fzloXwBl4xur5QoUKw2+2uLlYI4SKJiYnYuXMndDodKlas6JbbaVarFRMmTMShQydRt251dO/eDYqiuLyeh0lKSkKdOo1x6lRb2Gyf4vLlpahV6xkcOrQLJpMpXWX07NkdPXt2d1lMhQvnh9H4BxISCEAB8MddK+1pNBoEBga6rE6Rc8na9ULkIBcuXEDNms/g4kWAjEf58mFYty4y3QkvPZKSklC9en3s358PiYkRUNXZ6Nq1NqZMmeCyOtIrOjoatWu3RUzM/tTH/PwqYc2aGahWrVqWxwM4PgDVqPE0jh0DgNxQlD+wceNqVKxY0SPxiKzjVaPrhRCPn379BuHYMQWxsQcQF3cKUVHn8eGHn7q0jg0bNuDo0SQkJi4E0B9W62/4+uvpd40kzwoWiwUpKdcBWJ2PJCAl5co9xwplFVVVERX1O777bghmzGiHAwd2SoIXbiNJXogcZO3aDSALArgG4DTsdgOWLPnJpXUkJCRAUQJx++3FF4rig8TERJfWkx5PPPEEmjVrBFVtBOAzqGoTNGhQE6VLl37ouUeOHMHq1atxzNHkdimDwYDmzZvjpZdekvnvwq0kyQuRg8TFJQJ4B4AKIBjA6zh37rJL66hVqxZ0ur1QlIkAdkCv74snn6zukXvMiqJg4cJZ+OKL7njllbOYMKEDli//7qHjAyZNmoby5WvgpZc+Q9my1TFjxrdZFLEQriX35IXIQczm/LBaB8KxuAsA9EGRIn/gyJFol9Zz8OBB9O79Jo4dO4GaNatj2rTxWbqITWacOXMGxYpVQELCNgBPADgEo7E6Tp48iJCQEE+HJ7IxrxhdL4R4fHXp8iKmTRsNYAuAOABReOedz1xeT4kSJbB+faTLy80KJ0+ehMFQFAkJ1wF8DiAYOl1+nDp1SpK8yHaku16IHOTLL8ejW7cOMBjWwmTahpEj30GfPr09HZZbpaSk4I03BiNPnmJ44okKWLz4hwceX7x4ccTH7wPQCMBhANMRF3cKBQoUyIpwhXAp6a4XQmSpxMRELF26FNevX0f9+vVRqlQpt9Y3aNAQTJv2B6zWyQAuQFU7YtWq71G3bt37nqPT+SMl5TcA1QHYodXWwuzZ/bNsYxzhnaS7Xgjh1eLj4xEe3hBHjhhhtxeFovwPy5bNR6NGjdxW56JFy2G1LgBQBkAZWK2vYcmSn+6b5A8cOICUlDgAt7bH1sBmK4tDhw65LUYh3EW664UQWWbOnDk4fDgAcXFrER8/A1brPPTq5d690n18dLi9kx2g1Z6Gv7/lvsdfu3YNWm0IgMEAYgH8CWAxypQp49Y4hXAHackLIbLMxYsXkZBQEY7lXAGgIq5evei2+uLi4nDlyhkAXQD0B3AWdvt36Np1133PKVeuHPz8NLh2bSuAEAAW+PkZ0bJlS7fFKYS7SEteCJFl6tWrB6NxDoA9ABKg1/8PdevWd1t9+/btg6IUBPAzgCQAhWA2F0rd2vVeLBYLNm36FWXK+MBkMqBChRKIitoIo9HotjiFcBcZeCeEyFJff/0tBg58GwkJMYiIaIIlS+YgV65c9z0+OTkZI0d+hDVrtiAsLC/Gjh2FsLCwdNV1/PhxlC5dDQkJhwDkAnANRmMJ7Nv3NwoXLuyS6xEivbxiq9l0VSpJXogcz263p2sb1Q4demL58lOIjx8IrTYKQUGzsG/f9nSvoPfaa29j5sxIJCc/A53uN/Ts2QITJ7p2vX4h0kOSvBBCpJGUlARV9YXNdgWAY7CcxdISM2Z0QLt26dvXnSRWr16Nffv2oXTp0mjSpIkbI06/hIQErF27FgkJCYiIiEBwcLCnQxJuJlPohMhCp06dwsiRn+D8+St47rln0LNnd4/seS7u7/bPw5bm0ZQM/ZwURUG5cuVgNBpRtGhRl8b3qGJiYlC9en2cPm2AogRApxuArVvXomTJkp4OTXgZGXgncqSLFy+icuWamDXLDz//3BQDB07EiBFjPB2W+A+dTocuXXpCVVsB+AE+Pu/A1/dghlrjs2bNRYkSlfDcc8NQsmRlfP31TPcFnE6ffTYex46VRmzsZsTEROLatbfQr9/bDz9RiAyS7nqRI02ZMgWDBm1FQsI85yNHYTZXQ2zsFY/GJe5ms9kwduzn+PXXzShUKC/GjBmGvHnzpuvcy5cvIyysBOLjtwAoDeAQTKZwHDnyb7rLcIeOHXvhu++eBNDX+cjfKFKkD44c2e6xmIT7eSL3SUteeJ3k5GRs374dO3fuhM1mu+cxNpsNZNopUSbY7fc+VniWVqvFu+8Owtq1y/Dtt1MylJxPnjwJna4gHAkeAIpDry+CEydOuCXW9KpfPxyq+g2AqwCSYTBMRN264R6NSXgnSfIiW0tMTMTLL/dHrlz5kC9fCUyfPgOVKtVCRERH1K7dBuHhDREXF3fXea1atYJevwKK8gWANVDVdujWrXvWX4BwqyeeeAIpKacB/OV85B8kJx/1+L35nj17oEePCGi1+aDT5ULNmjfw5Zcy4l+4nnTXi2ytX783MHv2AcTHTwFwFlptcyhKa6SkfAXADqOxC159tRDGjv3wrnP//fdfDBo0HBcvXkGrVs9g2LDB0Gq1WX4Nwr1++mkF2rfvBq02GCkplzBv3jd44YXnPR0WAMcI++TkZPj6+no6FJEFZAqdEBmUN28JnD+/HI7NRwDHpiLjATR2fr8YDRsuwJo1Sz0Sn3g8xMTE4OTJkyhYsCD8/Pw8HU62Fx8fjzFjPsX27XtRqVIpDBs2GCaTydNhPfZkCp0QGeTn54/z54/hVpJXFB00mvmw2Z6BoyW/GFWrln1gGcL7+fr6omxZ+T1wBbvdjkaNnse2bWYkJLyI339fjvXrW2Lz5tXpWtxIZC35iYhsbeLE0VDV7tBoBsNg6ILQ0JsoU+YQzOaiUNUiePLJGxg+fIinwxTZ2I8//ojatZuiTp1m+Omnnzwdjsft378f27fvQ0LCQgAdkJCwANHRR7Bnzx5PhybuQVryIltr0qQJNm9ejRUrIuHrWxldukxArly5cPDgQWg0GhQvXlxaF4+BX3/9FatW/YbQ0CD069f3gWvVP04iIyPRvv0riI+fAADYvr0fFi7UoHnz5h6OzHNsNhsURQfg1vgVDRRFf9+ZLMKz5J68EMKtpk6djrfe+hBWax/o9XuRL992REf/mS0GmzVs+DzWrWsNoKPzkXlo2HBpjh7jkZKSgipV6uDAgYpISmoLvX4JihX7Gzt3boFOp/N0eI81mScvhPA6gwf/D1brCgDvISlpLi5eLI6FCxd6Oqx08fHRwrFF7S1JzseyL7vdjlOnTuHKlUdb+MnHxwcbNqxE+/YKKlYciXbtbNi06RdJ8I8p6a4XQrgcSWzcuBEnT55EfHwsgPypz9ls+RAbG5tlsRw4cACdO7+CY8eOoEKFipg7dyry5cuXrnPfffcVbN7cHlZrIgBAVYfj3Xe/d2e4bnXp0iU0aNACR44ch81mRZcuXTF9+hcZ3rMhICAAs2ZNdVOUwpWku154LZKYPXsOVq5cjwIFQjFkyNuy01cWIIkePV7F4sVroShPwmpdBa22HpKTPwawF6raG//8swmlSpVyeyw3b95E0aLlcOXKOyCfhY/PtyhSZBX27v073WsirF+/Hp9//jUURcHAgS8jIiLCzVG7T4sW7bB6dV4kJ48HcBOq+jSmTOmPrl27ejq0+9q4cSOioqJQqFAhvPjii9l6jI1Hch89wEPVinRITk7mL7/8wkWLFvHs2bOeDidThgwZTlUtT2A6dbpXmD9/cV6/ft3TYXnEjRs3+NFHH3PAgEFcuXIlSfKrr2awWLEqLFq0MqdMmeayurZu3UqzuSiBGAIk8A8VxUx//7wsXLgM161b57K6HmbdunX096/ljIME7FTVAjx69GiWxfA4yZOnOIG9aV6Psezb93VPh3VfY8d+TlUNo043kGZzdTZt2po2m83TYT0yT+Q+SfIiVWJiImvUeJoWS2X6+rair28oo6KiPB3WfdlsNh46dIiHDx+m3W6/4zm73U69XiVwOvUNzWxuztmzZ3soWs+JiYlh0aLlaTB0IPARVfUJdurUlapalMAGAhupqsU5e/Ycl9T3ww8/0M+vVZpE8hcBE/38GtBsLsLWrTtn6I165cqVrFXrWT71VCN+992CDMUSFRVFi6U4gSRnLNdpMPjz4sWLGb0stzhz5gyPHj2aZYmrZs1GVJTPna9FMk2mZzlhwudZUndGJSQkUKdTCZxwxpsR/Q5WAAAgAElEQVRIi6U0169f7+nQHpkkeeFR06ZNo6o+QyDF+Uf1HUuVqubpsO4pNjaW4eENqar5qar5WLt2I8bFxaU+b7PZ6ONjIHAjNdmoakfOmDEjy2K8fPkyo6OjGRMTw3nz5jMwsAD1ejObNm3DGzduZFkcM2fOpNncNE3S3U+NJpDAgjSPLWZERAuX1Hf06FGqajCBKAJ2AoUILHbWE0+z+Un+8MMP6Spr7dq1NJlyO2NdRlUtzPnzv0t3LDabjc8804qq2oDAhzSbq7BXr9ce9dJcJjk5mS+80JEGQyBNprysXLk2r1696vZ6Dxw4wODggvT3j6DFUoa1ajViQkKC2+t9FJcuXaLBkMv5O+T4PfXza8klS5Z4OrRHJkleZEhkZCTffnswv/jiC1qt1kyXN2TIUALD07zxn6S/f14XROp6r732Fo3GDs4PJMk0Gtty0KD37jjmpZe60WRqRmALFWUy/fxCefr06SyJb8qUr2gw+NPXtzRVNYAGQ25n0rtGg6ErW7ZsnyVxkOSkSZNoNL6c5ud6k4riS2Bimscms2nTti6rc/nyH2k2B9LHx0RAd8eHLZ3uDX766afpKueFFzoTmJomzuWsVu3pDMWSnJzMadOm8Y033ub8+fPv6vXxhPHjP6eq1idgJWCjXt+H7dv3zJK6r1+/zl9//ZWbN29mSkpKltT5KOx2O4sXr0StdjSBmwQiabGEZNnfsDtIkhfp9tFHnzm7W0fTZGrJihVrZvoTeWRkJFW1OIGzBGzU6QbymWeec1HErhUe3phAZJo3/2WsU6f5HcckJCRwwIB3WKJENUZENOPu3buzJLZ9+/bRZAolcMQZW1cCg9LEep5mc9A9z01ISOCSJUs4e/ZsnjhxwiXxHDx4kGZzsLM1vZ9GY1tGRDR2PvY/AiOoqsEuvzVjt9t58+ZNVqxYixrNZ85rP0ezuSh/++23dJXRtm03Ap+nee0WskaNxo8Uy/nz57O0B+VB2rTpRqAngYoEShHoy6JFq3g6rMfOiRMn+OSTEfTxMTJ//hLcsGGDp0PKFEnyIl1SUlKo05kInEwdTGSx1OLSpUszXfbIkR/Sx8dInc7CypVrPzb3Lv+rV6/XqNf3dnbl2WgwdOerr76Z4XJiYmJ45MgRLl26lPnzl6TFEsLnnuvAmzdvPnJsS5cupZ9fizSJaSqBp9N0O65jvnwl7jovLi6O5cuH02KpQ4ulHS2WEP7555+PHEdamzZtYtmy4cyduyg7d+7N2NhY7t69mwMGvMUBAwZx165dLqnnXo4cOcKwsNJU1fzU6y383/8+SPe5f/75p7PrfyKB6TSZ8jAyMjJD9V++fJlVqtShwRBInc7MV1990+Ot+U6duhAIIfA7ge0EKrFEicoejUm4nyR5kS7x8fHUavUEklMTicXSjnPmuGbgVEJCAq9du+aSstzl2rVrLFOmGn19y9JiKc3y5cMz3EqbM2cejUZ/mkx5CFgIrCFwlgZDZzZvnvGu65MnT7J7936sWfMZ6nQhzh4RElhDRfGl2dyEev1rNJlCuGLFirvOHz9+PI3G59J8GPiOZcuGZziOx1FKSgqPHz/+SLMb/vzzT774Yhe2atWRv/76a4bPb9WqA3W6VwnYCFylqlbh3LlzM1yOK7Vr14PAl2k+CG6SlnwO4IncJ4vhZENGoxE1azbAX3+9iqSkwQCiAKxFRMQnLinfYDDAYDC4pCx3yZUrF3bu3IIdO3ZAURRUqlQpdcWtmzdvYuPGjfDx8UFERMQ9t8A8cuQI+vQZiISErQB+AXAUQEMAQGLiRPz2W1iG4rl8+TKqVKmFq1c7wG73ARALoASMxhLQak9i3rw5uHbtGq5fv46GDdegQoUKd5Vx5sx5JCRUA3BrYZJquHDhXIbieBydOXMGp0+fRokSJeDv75/h85966in88MNTj1x/VNQ2JCcvg2OBzwBYrR2wdes2dOrU6ZHLzKzAQD9oNOdgt9965Cxy5cr4a+PtEhISsGnTJvj6+uKpp57K8KI9AjJPPru6evUqW7Zsz8DAgixdujr/+OMPT4f0WDhx4gRz536Cfn4N6etbk8WLV7xnr8SPP/5IP79bI86/IdA0TQv6bwYGFshQvdOnT6eqvuQcuNjA2YpfS4OhECdPnpKuMn766SeqajHnbZgk6vU9+cILnTIUx+Nm7NiJNBoD6OdXhWZzcLrvxbtSjRrPUFFutZpTaDK14Lhx47M8jrSOHj1Kf/881GoHOsdEhHDNmjUejelxs3fvXhoMQc7ZGcHMn7/kYzsTIL08kfskyXvAkSNH+MMPP3Dr1q0evzfobVq16kCtdkTqWAWdrhPbtOlw1+In0dHRNJnyErhAII5AGQKNqNEMpqrm5bx58zNU77Rp02gydSYQTmBjmm7YGWzdumu6y/nww0+p05mo1eoZEdH0sb9tcj/R0dGsUKEGFcWfjnnOiwi0ok7nyzNnzmRpLPv27WNgYH76+T1Ni6UCq1evz/j4+CyN4V6OHz/OoUOHcdCgd/n333+7tS673c558+azc+feHDJkWJZM18usvHlLEhjs/PCdSCCCbdq85OmwMkWSfA6wbNlyqmow/fxa0Wwuwm7d+kmid6Hy5Ws7BzORwFoCAfTxqUCjMZjDho2+49hhw0bTZMpDf/+GNJmC2KtXL44aNZpbtmzJcL1nzpyhv38eAhUITEtN8j4+g9i/f8YGBNpstmzdYrlw4YLztehH4FkC4wiUIDCZQG/mzv1ElieZK1eu8Oeff+bvv//O5OTkLK37cTBo0GBqtcWdP4POzJOnCGNiYjwd1gNptcEE/knzgXkyixSp6OmwMkWSvJez2WxU1QA65kuTQAzN5hKPxQpOdruds2fPZvfu/fjBBx8yNjbW0yE9kldeeZNGYxsC8QRCnYmeBC5QVQtw27Ztdxy/d+9e/vLLLzx58mSm696/fz/r1GlEjcZCrbYHTab2DAkJy/KWq6ctXLiQvr4tCfxIIJhAEIEDqW/WqtqaX331lafDZEpKChctWsSJEyc+dPpgSkrKYz2n/EFsNhsVRU/gTJqEWZsTJkzwdGgPFBRUhMBbzpZ8AoE6fPbZZp4OK1M8kfuy70r/2VBsbCySkhIBVHU+YoGiVMHJkyc9GRYAYODAd9Gv3+eYObMUPvhgB2rUeBqJiYmeDivDPvtsNOrUSYKPTzCAGwAaOJ8JhVZbAwcPHrzj+NKlS6Nx48YoWLBgpusuWbIkNm5cjcOHozFuXAWMG1cHe/f+k+4dz7yFqqpISIgG0A9AHgA3AQSkPm+3B3r8d8tms6Fx4+fRo8d4vPPOAUREtMTMmbPvOi4lJQU9erwCg0GF0WjGyy/3h81mc0kMkZGRqFw5AqVLh2PChC/dtnFJYmIiSBuAXGkeDcWuXbvcUp+rrFgxDxrNDACFAOSDn99RfP/9d54OK/vJ8o8VzLktebvdzrCw0gS+cn6a3kOTKZT//vuvR+OyWq308TESuJx6L9tiqZ66kUl2dPXqVQYE5HO2JkngBFU1L3fu3Onp0Lzen3/+SUUJTvP71JxABB1r2M+k2RzMI0eOeDTGyMhIWixV0kxD3Uuj0feuW2ejR39MVa1H4Jpz+l1dfvhh+lbre5Dff/+dqpqHwHICv1NVy3H8+C8yXe692O12ajS+BFoS6ODs4TKxTZs2bqnPlS5cuMBJkyZx1qxZTExM9HQ4meaJ3Cct+SykKAp++WUJ8ucfC4MhEAZDOKZNG4eyZct6NK7ExEQoihbArSk8ChQlGPHx8Z4MK1MCAgKwcuUS+Pv3ga9vGRgMFTBq1GBUrFjR06F5vTNnzsBiqQEgyPnIEmi1u1C4cG+Eh3+H9etXoUiRIp4MEZcuXQJZGsCtWcQlkZyceFcPwy+/bITV+gqAPwH8Cau1L1at2pjp+mfN+h5W67sAWgGoB6t1EqZPn5/pcu9FURQEBwcAWA9gBxzX/CIWL96KDh16uKVOVwkNDcWrr76Krl27Qq/XezqcbEnmyWex0qVL49SpA7h8+TJy5cqVOrfbk3LlyoWnnqqNqKjeSEoaAEXZDB+fnahbt66nQ8uU8PBwnDlzGEePHkWePHkQEhLi6ZByhAoVKiApaSuAvQDKAFgBPz8Vhw//k+493N2tZs2aIN8GsBFANWi1Y1CuXFUYjcY7jgsNzQXgTTi6jLUADiIkpMFd5WWUyWSAotzA7R766zAY3JPEYmJicPXqJTjiPw1gD4CCAG7ghx9KYsiQf1GuXDm31C08zy0t+UmTJqFqVccfTPfu3d1RRbamKApCQkIeiwR/S2TkQrzwgoKCBTuiZs0V2LJlDYKDg91S17Zt2zB79mz88ccfbik/LbPZjPLly2dJgk9ISMCsWbMwbtw47Ny50+31PQxJnDhxAqdOnXLb/d57sVgsAFIAPAUgH4BeCAgIgEbj2Y7DXbt2Yfz48Zg5cyYKFiyIRYtmISioE7Raf1SuvAUrVy6+6xxVNQJoAmATgA0A2sNuz/xrOWBAP5jNk6EoIwFMhKr2xejRb2e63HtRVdX52hsABMKR4AHAHz4+RXH+/Hm31CseE+64B7B06VIuX76c/fr1Y7du3e563k3VikxKSkrivHnzOHbsWLctrvPxx+OoqvlpsXSkqhbiu+/+757HJSYm8ssvv2T//m9w7ty5j/00Q6vVynLlnqKqNqZe/zpVNdQlewk8qpiYGNao8TRNptw0GoPZqNFztFqt/PjjsaxRowmfe64jDxw44Ja6ly1bRj+/Zs71B04QSKTBkIuXLl1yS33p8eOPP9JkCqFe/xpVtTHLlq2WunPjvX63Tp48yfr1W1Kny83b2+SSwEpWr/5MpuOx2+3cunUre/fuzy5d+vD333+/4/kFCxawRImqLFSoAgcP/l+mp/3NmPENfXz86Vi+eaZzxPpqms0hvHDhQqbKFunnidzn1hrff/99SfLZRHJyMmvVakSzuS51ugFU1XycMeMbl9Zx4cIFGgz+zrmvGwjspMkUwsOHD99xXEpKCiMimtJkakTgU6rqk27fAzw2NpYvv/waS5aszsaNX8zwwLCvv/6aBkNVAmUJ5CbQhMHBhVKfT0xM5MiRY9ioUWsOHPjOI63hnhF9+w6kwdCJjq14E2kytWD16hFU1RoEVlCj+YT+/rndsm3nunXraLGUTzOo7Sy1Wj1HjRrFb7/9NsvXAIiPj6evb14C61MHlqpqUw4aNIhhYaVpMPiyZs1GPHv2LEnH3g0hIYUJvE9gIB0rGFoJJNBkep5vvvneQ2p8sB07djA0tDANhlxU1Vxctmz5Hc8PHjyUgEpgHoE/qNfXfqTNl/7r77//Ztu2bWk0BhHQMjAw/2MxfTcn8bokP3ToUEny2cSPP/5Ii6W6MymQwD4ajX4ubUHv3r2bBkN+AoEEahIIpNFYlJs2bbrjuK1bt9JiKZUmSVynXu/Ly5cvuyyW/2rYsAUNhnYEtlCj+YghIWEZWrDlzTffJOBPYBWB0wS6UFH8Up9v1qwNTaZnCSygwdCdZcpUdeto4SpV6hP4NU0L9HtqNKozNsdjRmM3Tpo0yeV13/qQpqr1qSjDqNfnoU4XSq32LZrNT7Nq1YgsGymdnJzM6tXrEzARuOi89ngqysvU6/0J/ETgKrXaISxX7imSjg8pQJjz2CQCHQkY6ONjYZMmL2Rqtbzk5GSGhIQR+M5ZfhRVNTh1W+GTJ0/Sx8fk/HBx62d3lH5+eVzyetziDSPVsyNP5D63Drx70GYCI0aMSP1/vXr1UK9ePXeGIh7iypUrIEvCMTgHAIojKSkeycnJLhvVGhgYiMTEKwD+AlABwBEkJFS8a9OSuLg4aLWhuD0u1A9arRlxcXEICgrCwxw9ehTff78QGo2Cdu3aoXDhwg88/saNG9i4cR2Sk68B0MFur4mEhN+xatUq+Pj4QFEUNGrU6IGbqzjueT4Px/1bAJgEYAEAYM+ePfjll19gs10EYERi4ks4depJ/PHHH4iIiHjo9TyK0qWLYvfulUhOfhoAYDCsgs2mgd1+e463otjcsuGHVqvFb78tx5w5c3DixAl8+mkckpJ+A5CMuLju2L+/D3766Se0bt3a5XX/1+bNm/HPP3vhGOk/AIAVwCqQKbDZ6gPYCmAhbLansH//v7h+/TrOnTsHxwZDCQCMAL4G8DPmzJmC9u3bZyqec+fOIS4uGcCtcqpBp6uK6OhohIWF4eTJk/DxCUFKyvU0Z12HVuvat2oZqZ411q9fj/Xr13s2CHd+gpCWvPvcuHGDbdt2Y+7cRVmhQq2Hrtj1MAcPHnTu272WwA36+LzFqlXrPfCcmTNnsWjRyixUqDzHjp3w0Fb/7t27qarF07RQSLO5Ojds2HDHcdevX2dwcEEqyhcEDlCne4tlylSjzWZ76HVER0fTYgmhj89r9PF5lb6+ody3b98Dz4mNjXW2nm6kdueazVUYEJCPvr5N6ev7LPPkKfLAletmz55Ng6Ehb29ys5O+vqG8du0ac+cu7Gzl394a2M/vKa5bt+6h1/OoLl68yKJFy9PXtwp9fcuzXLmnOGDA21TVJwkspkYzkgEB+Xju3Dm3xUA6WvWKoiWQl8BTBPJQq63AadOmubXeWz7//HMC+enYo6C0c85+AoH5zp/JywRmEahJRVGZlJTEo0ePUqPxJ1CXjiV561Kj8ePFixczHY/VaqXB4Etgr/N34SpVtQB37NhB0vFzM5kCnK/XGwQmEcjDsWM9uzrd+fPnuWbNGu7Zs8ejcWR3nsh9ck8+m2rQoAUNhq4E9hOYS4slJNNLs/7yyy/MnbsI9XqVtWo15vnz5+977JIlS6mqhZz3Of+kqpbjpElTH1j+jRs3qKqBBLY63+B20WQKTL0Xmtb+/fsZHv40Q0OLsEmTFx8YS1otW7anokxITaaK8jHbtOn60PN69HiFqlqTwNc0GLrR1zcftdohqeX4+Axm586973u+1Wpl6dJVaTK1oqIMparm5zffzOTXX39Nk+l5Ao0JtCfwG4EBLFy4TOrAr//auHEjmzV7iY0bt2ZkZGS6rvte4uPjuXHjRm7ZsoVJSUm02+0cNmwEixUrx6pVa7h9U5RbDIZgAgucr+UNAoWybFnb5cuXE6jkrLsqgT+c//+RQJU0H8quU6MxMC4ujiT5wQefUqfzo05XnFqtiSVLVmejRi+6ZKe4mTNn02QKpslUh0ZjPg4Y8M4dz69YsYImUy76+Di+Ro4cmek6M+O3336j2RxMf/8Imkx5+cYbmRuTkJN5TZJPSUlhfHw8Bw8ezM6dOzMhIeGOdZ8lyWdOYmIiNRodHTsz3WoRt+Ps2bOzLIaWLTsQ+DZNq3wlq1Zt+NDzIiN/ptkcRF/fUjSZcnHBgu9dGletWk3pWEXsVlyL2KDBcw89z2az8csvJ7N1664cPPh9hoc35u3V8khgOWvXfvC62XFxcZw0aRKHDx+R2jsxadIkGo09CcQSeJNAHSqK5b4t6LVr1zq31/yKwGyqaj4uW7Ys4y/EPURFRdFsDqZe/wqNxo4MCQm75wcsV3P8rlpTX0ud7pUsWzf96tWr9PPLQ2CG84PWeGccS+hYhe/WzzeROp3Kmzdvpp67e/duDh06lEZjHgJzCMykyRTKtWvXZiqmyMhIGo0BNBqrUa8P4ujRH991THx8PI8ePerxjYrsdjv9/EJ5e9OnKzSbCzMyMpJTp07lpEmTeOrUKY/GmJ14TZIfPnw4FUW54yvtp1FJ8pmTkpJCnc5E4FRq97LFEsEffvghy2Lo2PFlKspHad4kZzIiokW6zr1x4wajo6Pdso3qF19MpqpWcnaH7qaqluO0aTPSdW5iYiKvXLlCu93OESPGUFUbEoghcJOq2oCjRn30wPMXLlzEkJBCNBr92Lx5W964cYNHjx6lxRLi/EAURZOpGTt06HnP848dO0ajMZTAl2le1x8YHt4ow6/DvdSo0eiOD2Za7UAOGPCWS8p+kOLFK1NRZjjrvUSzuViW7isfHR3N8uVr0GwOpFbrS7O5Fc3m2tRofKnRjCGwkUZjGzZqdPeHwYiIFrw9SM6xdXDz5u0eOZbExETnDJNbPQrnaDCEcvfu3Zm5xHSz2+2cPv1rhoc35tNPP//QqbI3b9503spKe4utJS2WEJpMHWg0dqOfX+6H3hITDl6T5B9aqST5TPvgg4+pqiUIfEKjsQ3LlKnmkj2yIyMjWbBgOQYFFWWvXq/c9z74nj17aLGEUFHeIzCSqhp81yh5T7Db7Rw+/AMGBhZkUFAYx4z5JF0zBIYM+R8VxUBFURkSUpiHDx9mx449qdXqqdXq2anTyw+cqxwVFUWTKbfzVsRlGgxd2aKFIxls27aN4eHPsEiRyuzf/637ts7q129BoDod24HeelNd6pJ52SRZokQ1AlvSlD2N7dr1cEnZD7Jnzx6Ghhair28pGgy5+O67w9xe5/1cuHCBCxYs4JIlS7hnzx42a9aWZcrUYL9+b6R21ad1ryTfrNmj72n+77//EvC7I2kCdTl37tw7jjt16hRff30Q27fv6dL1Fj7//EuqamlnL9V0qmrwA/dzsNvtzJ37CQLfO2M9Rq02wNkrEkLATKAGmzR50WUxejNJ8iJDli1bxtdee5OffPKpS7aG3bhxo/OPdg4d89gr8Pnn7/+GNn/+fBYpUpFhYeX5+eefZ7r+rBYTE8OJEyeybdu2dGyJesx5j/Z/zJ27GEnHnOn0TDf66KOP6OMziI4xElsIHKGqBqQ+b7fbuWvXLm7YsIE3bty4Zxn585eiY6GSUOe/39PHJzcXLVrskut9991hVNUGdEyj+5eqWpwLFy5ySdkPExsby19//dVtC/CkR3JyMo8cOZKhqZiO++N5XdZdv3nzZuff2Epn0jxEwI9LlixJPeb8+fMMCipArfYtAlOoqkU4adKUR67zlqSkJBYoUIa3x8SQwHAOHPj2A8/7559/GBRUgBbLEzQY/BgaWphAIQL7CFwh0JzBwUUyHV9OIEleeFSDBk/TsX/zrTeAvVQUPy5cuJDff//9HfPGt2zZQpMpOPXescnkunvHWSE2NpbFi1eiyfQCgZIEXk1z3TEEfDJU3rRp06jVFieQh0A1AqEMCipA0nG/v3btRtTp8lJVn2RgYIF77jzYtGkb+vi8S8fgvBbUaAqyb9++Lrle0vEm37v36zSbg5grV94sG7F9+PBhhoWVoqrmpV5v4QcffJIl9aZ1/PhxFipUhmZzQer1vnz77ffvedwff/zBKVOmcPHixezX7w3Wrt2MrVq1Zv36Ldmo0YuZvs1w9uxZ6vW+zlZwcQJ+9PGx3LHq3NixY6nX90jz+7idISGFM1XvsWPHGBZWiooS6PwAf2tg6lAOGvTuQ89PSEjgwYMHGRUVRUUx0zHr4FZ8u+jnVzBT8eUUkuSFR9WpE0Ggd5o/3kgCZlosTWmxNGPu3IVTB9m0bduNwBduuXecFWbMmEFVbeZsufcgUJGOhU/obGX5Zqi8xYsXU1GKErjpLGMO8+Rx9Aa0aPE8gXK8PfjsK5YrV+OuMs6dO8cSJSrTbC5MozGIL73ULV3TBl1hyZKlbN26K3v16u/ybWDLl69BjeZWUjhDVS181zKu7latWn0qygfOWyFPUaMJ5fDhw+84Zty4iVTVAjQYelCjCaRG05nAchqN7Viz5jMuWxhqypTpNBqDaLFUp9EYyBkzvr3j+TFjxtDH5400f1tH6O+fN1N1PvVUQ2o0HxH4hsATBOYS+IxmczD37t2b7nKGDh1GoDaBrmni+44VK9bJVHw5hSR5kW5JSUn8+OPP+OKLXTh8+Oj7TsfKiGXLltGxnOZgAtPoWJluUOofs1b7fuo93Natu9Ixh9f1945d6fLly1y3bt1dLedx48ZRr+/vjP0UgVzOllUzAma+9FLHDNUzduxY6nQD7ugN8PEx8tKlS9RoDASGpnnuHFU18J7lJCcn88CBA1k6Yvmrr2ZQVZ8gMJ0azTD6++dJXYHtUa1fv54FCpSiwWAh4EPH7ALH9ev1r3PcuHGPXPa5c+c4a9YsLliwgDExMek6R6/3I/AxgTIE1hBYQp0uMHUWxM2bN6nTqXRMq9PQseLdrel1yVTV/Dx48OAjx/xfmzdvZps27dmhQ/e71kvYu3cvzeZgArMJbKaq1uVrr2VugKTFEkzgnPN6FhKoxDJlqnLXrl0ZKmfIkPcJDHD2fj1HoBcVxcwtW7ZkKr6cQpK8SBe73c7mzdvSZHqGwDc0Gl9geHiDO6YpPqqpU6fSYslDvT6EAQGFCSxNk5xWMDy8MUlyw4YNNJlujRpfQJOpgMvuHbvK1q1b6esbSn//2lTVfOzd+/XU1lh0dDRVNYTALwROUqdrzqCggixT5kkOGzYywy3oVatW0WwuScc9SlJRprFUqao8dOgQDYYQAuUJXHO+jh+yVKmq7rjkR+IYC/AHb3+Ye42jRo1+5PKioqKo0VgIrHBec17entZopdlc+ZEHk+3Zs4f+/nloNrelxdKYhQqV5pUrVx54js1mo6L40bEYzu9pfp/Hs2tXx+2QY8eOUVF8CYwlsJlAiTRJPoWqWsBlSf7UqVMMCMhHrfZNAsNpMITcNZV069atDA9/hiVLVueQISMyvUFNuXLhzhkOKwm0okZTgO+8887DT/yPffv2OT+AfEKgH3W63Bw8eGimYstJJMmLdDlx4gSNxhAC8alvQhZLCZcsbpKUlMQVK1bwiy++YGhoIQLhdCxgEkOgDuvWvd0lv3btWj799POsV6+lR3dcu5+8eYumSS43aDaX4urVq1OfX7VqFQsVKkd//7xs2LA5O3fuwZIlq7BSpQiOGDEmw2+sb775Hg2GAPr6lmJoaGHu3buXCQkJ1OsD6djkJBcdA5Ys3L59u6svN112797NUaNG87PPPktdYCg0tAiB3anJT1He49ChjzYCPikpiSEhBQk0TcHQPYQAACAASURBVJNMNxMw0c/vaZrNRdimTddH7vquX78FFeX2FEO9vjfffvvBi7NYrVZqND4Egnjn2gcj2Lfv6yQda8YDvs7Hk+hYna8LgZ9oNHZgeHhDl906ef/9/1GjeY2OFe38COSjVpsr070nDxIdHU2Dwc/5OzibwCyaTLnv+HtIrx07drB583asU6c5v/7628d+h8jHiSR5kS6HDh2iqhYkYOOtefK+vpUz3WUWHx/PJ5+sS1WtQseSn2UJNCGgd341Tm3JP+4crTcN0y4lazT25uTJk+86dtOmTTSZAp1JYDiBSBqNEezatU+G6z19+jSjo6NTpzM6ptaFOT8smQgUp1arunTb1V27dvHzzz/n7NmzHziNcsOGDVTVYGq1b1Gv78Hg4II8c+YMhw4dSVWtRmAdHQvwBDM6OvqRYtm9ezeNxvwEKvD2GIfj1GoN/Omnn/jXX39lKik4pgGmHR0+nW3bdn/oeeXLh1NRnqdj5sIXBEZQVYNS70dbrVZnd/1xZ7nnqdWGsFy5Wnz99bddMnvlljfeeJtAawLFCFx19hiMYOXK7ruvPXDgu9Robs0SOEBgIoHubNiwVbrOX7NmDT/44APOmjUr070KOZkkeZEuNpuNFSrUoF7fl8AW+vgM5v/Z++7wqKrt7fdMnzMz6Z2SUAw1lNB7772DERQVFSyoKCjYURQRlWIDQUXEylVBuMgPy/WCKB3EQkfpHWIS0mbe74+1T2ZiEkhT7/1u1vPMk2Rydt9nr73Wetda8fF1ymyXnzdvHp3OPuoAGEPgVgJTKJH1smg2T80XyOXIkSPcuHHjn5odrixUvXoSBWhk2MHjC/Xlb9++D4FxBAYFMI+LNJttpTrQ3n57KVu16slOnfpz9uzZDA5uF1Cvj7peiQcPHiyPIeblSbfbJ9Dl6sKGDVsXyeiTkzvSH16WNJsnctKkKfR6vZwx41kmJbVlmzY9uX79+lL35+DBg8o80YdAG0qUvwiOGpXCdevWFduGXhRNmHAvHY6BlFz1J6nrjbh48RtXLXf06FE2adKBmmaizRbO7t37FYjD/vzzc6nrlelwjKfb3YhDh47+U6TUjRs3UtNslFS2xr44RrNZwJ47duxg9+6D2aRJZz7zzHNl1iDk5ubSYrGrNXmI4i56K4HedDgirhqUatasF6jrCTSZJlPX27NDh97lYhr8X6QKJl9Bxabz589z1KibmJjYjAMGXFsu4UmnTHmQwBMEXqCg7I8TqE4JfNGe0dHV8vKPz549lw5HGIODm9LliuCaNWvK3H550dmzZ7l06VLOnDmTERFV6fHUpN0eVGTEOknLej+BAQGH7jlaLPYSH2aLF79BXa9OwTK8SacznEFBMdS0V5RE+xBr1mxYbodkdHR1+l2ifNT1Hly0aFGhz1av3pjA9wFjnJNnky4v8vl8HDZsDJ3O1gSupcVSjboeTbe7PoOCWjM2tkaZ1NIZGRkcOPBams02WiwO3n//tKsy4h07drB+/ZYMDo5h+/a9870rPp+Pp06dYmpqKs+fP89OnXoxNDSW9es3LVeg3R+pVq0GlFj6hsltAa3WSO7fv19FSJxPYA11vQXvv79sNu/s7GyazTaK6SqUAryTPWCxjOb06U9esazF4iDwKw0Qot1er1Rq/gqqYPIVVAStWLGCAwakcNSom0qMhi0JrVy5UmWJ26jUmnMIfEybrRZ79uyXd+P/+eef6XRGBbz4/6bbHf4fkaP68OHDjIioQrd7IN3ufoyKSuC//vWvK6rH5859iU5nHUq2sgcIfES7vRVvueXOEreflNSWwOcBjHQ2+/cfzsaN2zM0tBI7duybd1EqD3I4ggicDTi07+XMmYX7oU+e/BB1vSOBA5Q85vFcuXJlufXFoNzcXC5YsIDjx09knz79abcPIfBPSk77SezVa2iZ28jOzi7WRens2bMMDo6hBBc6QotlKmvXbkKv18vTp0+zYcPWtNtDabE4GR1dkzbbrQS202R6jpGRVXnx4sUy97Uweu652RSTWDQlgY7Ojh17cObMmbRaA2M27GdwcNlzyQ8enEKbrSXFJPVjQP3P8o477imy3IULFwjY6QchkkA3zpo1q8x9Ki6tW7eOTz/9NJctW/Zfr0GoYPIVVICWLXtX2d9fJ/AsXa6IQgOplBdNn/4MLRYHzWYbg4OrMimpHR9/fEa+l2vFihUMDu4V8NKTuh5boix4Fy9e/FNi1w8dOoZm8+OqX15qWndWrVqfkyY9kC+YTyD5fD7OnDmbcXG16HbHsVat5pw5c3apDpSGDdtT4gsYc/MMx44dX6I6Xn75VVaqVJvR0TX56KNPXlFS7dFjMG22WyjAyM3U9Rh+//33hT6bk5PDO+6YxNDQSoyOrsHXXiteTP+y0LBhNygm1lCZQ8IZF5f4p7dr0OrVqxkU1JXASXV5PUGnM4pHjx5l797DaLXeTWAbgWEE3PTjXMigoE785z//yePHj3POnDl88cUXyw0c98gjj1PThhDYSkH8T2e7dr1VIJybA/bPjwwNrVTm9hYufJ1mcxQFUNiXggX4ibpe7YqZDs+dO0cBJD5A4IzSBng4f/78MvepOPTUU89S16vRYrmPLlcr9uo15C+LHfFnUAWTr6ACVKdOy3ySoaY9xgkT7v5T28zJybki0GjPnj1Kkj+o+vUVPZ7IYknyWVlZHDToWlqtLlqtbvbtO7xcM221aNGdwCrVr4kUV6h+NJtbsVq1evnik2/YsIEJCfXpcASxRYsu5eKb/v77H1DXK1NylM+hrkeUCEkv5WsotfpO6noyZ80qOjLd+fPn2bXrAFosdoaExHLZsnevWP/x48f5xhtvcOnSpXnhdbOysrhs2TLOnz+/3BOlpKRcR4nHbwAgP6bLVbbALiWh9evX026vRIn50JRAGE0mBy9evMiIiHh1IYsg8BglRsSlvAuiy9WACxcuZEhILO32G2i3j6PHE1Wi4DFF0XXXjSPwcgAz38zq1Rvx6NGjDAmJpcn0KIG3qet1OWPGs2VuLyqqGoHaSnPgIWCj3R7MuXOvzKy9Xi9drnACrSnI/Lq026P+kjTF6enpCgx5VM1RFt3uOnmxDf4bqYLJV1ABuuaapgwMQwk8Uyo1cnnTvHmv0OEIYVBQEt3uyGLn2X744SfodPaiRH+7TKezX7kmLHnkkekqe9xpikdAPAUxP4AmUyQ/+EBitR8/flz5+y6n+LbfRLs9mgkJDTh+/D1lSvazYsUK9u49goMHj+amTZtIinp5+fLlXLRoEffv319k2YIpfD9n48YdS92XQPL7mI+g292HlSsn8tixY2zatAPd7g50OG6lrkfy008/LZf2SPKJJ56g4B3E1RM4Racz9OoFi6CjR49yx44dhSaTKYxOnjxJk8lFv4vgLprNLm7ZsoXJyR0IdCEwQ/1vgroIzKPd3pN2e4TynX844JL9PPv2LX2CGoMWLnxdeTRcoNi5r+fo0beQJA8cOMDrr7+VvXuP4OLFb5YL+M9iCaOA7nwU8841HDmyeNn01q5dq/LJt6HTGcWpUx+nz+fjunXruGTJEh47duyK5Zcte5eNGnVgw4btuXTpO8Xu88mTJ2m3hzHQVBAU1Oe/Knz2H6mCyVdQAZo//2Xqem0lcSyhrkcWqY4tC6WlpfHmm+9gjRrJ7Nixb7FSR548eZJbt24tkd2yXbu+BD4OYGIry9UtLycnh2PG3EJNsygmv5cGKA1oyYkTJ5Ik3333XWpaB/W/g5RY4m8Q2EKnsx9Hjry6W1ZxKTMzk02bdqDL1Yp2e3uazR6OG3dLodqSrl37EngkYH5eZ/v2V85jX1zq3Lk/NW1OXt1W6+3s3r03Xa7O9Kupv2FUVEK5tEeKPVVcCPur9XAyPr5Oqep68MFHabeHMiioHsPDK3PDhg08c+bMFZngpk2baLEk0gBTiitjBG22CLZv351WayiBF/Okd+AehoRUZVxcojL7DGGgRwKwqlwiO/p8Pt5220RaLA5arW62a9ezyMRF5UE2Wwj9qalJ4BHefPO4Ypc/ffo0v/76a+7bt485OTmsVi2JgttpSZPJXSS2Y/nyf1DXq6rzaxV1Pb7YQbN8Ph+vuaYRzebH1Notp9sdWS4g47+LKph8BRUgn8/H1157nU2bdmH79n3+tJjfPXoMosMxgsD31LQXGRISy9OnTxf5/Hfffcfhw2/goEHXFVuKJ8kbb5yQL/yr1XpfngRTnpSZmUnATD96mQRG5IVTfeaZZygxvLMp8czHBjx3gVars9zcpxYuXKiiEz5Oibo2i5rWn/XqNc+nMdi8eTPNZhclS9ldFDuomzffXDQC3uv18vnn57JNm94cPHj0FbO81a7dghKYxhjnIiYlNQlYDx+BC7TZXGUe84EDB7h27VoePnyYTZq0J9CP4s5YlYCDrVt3LbY0TpJffvml8lo4rZhxNwI22mzBbNOme5EMcsWKFRQ1/Ha1xuNV+cuK+VspAWneJ7Caup7I115bqNDo6ZRELIkE9hM4TE1ryGnTHivz/BiUnp7+p2BT/kj167ek3500iw5HGy5evPjqBQuh226boN4dI1Tx57TbCw/T3KXLIALvBOy599ixY/9it/Xbb7+xUaO2tNncrFq17n99+NwKJl9Bfwulp6fTbLZTVIc3UGyUHkZF1WS1ag05ceLkfPb27777jroeQUHfv0Zdj+GqVauK1dbp06cZH1+HHk9bejztWaVKrbzIa+VNnTr1VUlGDhP4hE5nOPft20dSDn+zuRLF1tiDQPeAg2g/nc6QcutH7959KTkAHBS3RGGobnfbfKrHyZMfJNCY4sL4OEVNvIDJyZ2KrFsQ800JfEJNe4bBwdFFYgsmTpxMp7MvBaR3grreiNOmPUSnM1oxQA8BB+PiEsuEYp4792U6nREMDu5EpzOcDkc0RUsSR8EanKTJ1J8pKTcXu8558+bR4bhNzd2rBFoRuEggg3b7DRwzpvDARUuWLKEEIQqiaGuM8L3fqPG2VYw+mEAYX3ttIX0+H2NialCwMLdR/P2jCERQ01oW2VZ5UmpqKo8dO1ZuILOdO3cyJCSWwcGd6XYnskePQaUOapOc3EqdE8b7kktAK7S+3r2Hq/Uynl3Inj2L710xa9aLdDjCGRzcgroeztWrV5eqz/8pVMHkK+hvoaysLBUs4zpKJK5/U4BKSwlsptPZIx9CXDLQvcjA23nr1j2L3V5aWhpXr17NVatWlTk4SmFk+D4fPHiQAwZcy5CQONas2Zhff/11vj5UqVKLJlMvJRV6FKObR11P5NNPl4+L0P79+2mzBVPc82z0R4Ej3e6hXLp0ad6z9947iYJCnxowt89f8VCUxCOH8p6322/iiy++WOizBw4cUIBJCwErY2KqMy0tjaNH30CJbniMYjNvy+nTnynVeI8cOUKHIyygT79QAFv9md8McZChoZWLXe/atWvpcFSm5AAIo6DhXYpBd2S1ag0LLSdMviVF3ds7YG7HUWJAjFdM6hiBSnznHbEZf/HFF3S5ImgyVWP+ULifsk2b3qWam0D6/PPP2aBBW1av3piPPvpkvkvVtGmP02p10eGIZGJi43JzuTx37hzXrFnDd955hx079mOtWs151133lxj42rp1OyUIGC60L9NqLVyS37BhgxIIZhGYTV2PKDQgVWH0008/qQvob6qdDXS5wv4jXHVLSxVMvoL+Npo48X7F6H6lJOkI9NU9Tl33g6UGDRr9h9v5J+WegS4rK4tz587l7bffwyVLlhRbdZ6ens5OnfrQbg+hzebh4MEpzM7OLvTZU6dOsU+fwTSZPAS6UvyBQ+h2h/OXX34pcZ8zMzP56KPT2bv3CD7wwMNMS0vj2rVrGRzcicAran5HUfyUFzEoKDofaKlHj0FKogyiZPmqTZPJWSAyWyB5PJH0ezmQDseNnDNnToHnLl26xB49htBsnqaYWjYdjqF85JEnlEr1/YD1XMUWLUqXNnj9+vUMDm4RUBcVk3dS7NvGd2uYkJBU7Hr37t1LiyWYwApK9rMqFA1NJoFrGRVVs9By33zzDZ3OWhR0/zE1r9fQag1T63EgoE/TOWmSP2nL4cOHOXDgcNrtvShmn8t0Ovtw6tRHSzU3Bq1bt45mczAlYNJGOp0t8upctWoVXa5Eisufj2bzw2zTpvwwK8eOHWNQULSK/7+BTmdfDhs25oplsrKy+MADjzA5uRP79x/FVq26U7QydnXh8rBWreQiy3///fccM+ZWjh59C7/77rti97U8XHX/06iCyVdQsSk1NZUPPvggR44cybfeeqvM9mOfz8ewsHhKGs75BEYGvFw/MCTE7/a0bt066noMgfcIfEJdT+A77ywrdlu5ubnctWsXd+7cWahaODc3l+3a9aDT2ZMSG6AJb711YrHqvv32SXQ4hlMk5gw6HK04aNBQrlq1qlDVp6TMvYNiYzRScc4tcZY4n8/Hrl370+nsR2ApHY4RbNasg5KeIyjq92hKqtMQhobGc+vWrfnqqFu3FSUdahCB5wm8TJMphP/85z+LbPfBBx9RuQaW02R6isHBMfkkv9zcXKak3KRckUKYP+776+zffyRHj76FZrM/xKrJ9AwHDixZql2DTp06RV0PJ7CJhlrcbvfQZougqMv7ELiDDkdEiVSvr776KnX9RlXn3fQj4klgL8PCqhZazuv1skuXfioIUFcCkYyOrs5XXnmFmhZCv73YS5OpG+fNm5evfFZWFvv3H0Gr1U2r1c3+/UeUSZIUU0ACxWXP6P8OxsRI7IDHHnucmhaoyTlBtzui1O39kRYtWkSXa1RA/b9fNbLjqFE30unsQWAtTaYZtNnCqGnTKBntlhJ4nP36FQ+pXxISV91ICh6CBL4otqvufypVMPkKKhadPXuWQUGxBCpTbIbVOHjwtWWq0+fzsUePfkq6GU8JDFKTQE1aLFGcNev5fBLxqlWr2Lp1TzZv3q1EDD41NVXF3a9Cm60qk5JaMjU1Nd8z69evp9tdl37f6gu02TzFipHfqFEHAv+nyv2DQBjN5qF0uxsWGkijb99RBIZTwvgaB99lapqlRBcnYeaxlDj/Yqd0uxO5detWLliwiKJW3keRovdR16sXABGNHTuBJlNd5jeFvMs2bXoV2a7P5+OcOfPZoUM/Dht2fR7mwKDnnnuBut6BYoePInATBXiWQaAdmzdvw02bNtHhCKPZPJA22wiGhMSWKaTrxx9/Ql0PpdtdjS5XONesWcMvvviCY8aMY5cu3fjAAw9wx44dJapz2bJldLs7U8CBz1G0Ar68Oapfv1WRZXNycti5cy9arS0pSXhepdsdyQULFtBs9lDTetBqbcTk5HZFuk6eP3++yGBKJaETJ07QZNIpwEpjjb9gTEwijx49yhkzZtDlake/Wecd1qrVpMztGvT222/T5eoT0PZx2mx6kXvdHxL397wydntX6no4rdYuNJtbUNdDyiV2wB/p119/VdEKdQLxNJvd/1Hhs0tDFUy+gopFEybcRbFHnlYvXipNpvAyvWhig0yk+OTfq5j9CxRUdBgBC81mGwcMGFXkQXjixAl++OGHXL16dZEq8uuuu0kxVa/6jGRKyo35nvn8888ZFNQx4CDy0emMLpaabtiw62mxPKAYQCT9sdqz6HYnc8WKFXnPvvnmW6xRI4kCiKtJP1r4HzSZgkoweyJ1WK2xakzpBA5S1+vw+++/56lTp5S/7w8UjUE0AQfHj78jXx379++n2RxO4LWAsX9aJlOIXGKWqLqCKcC+OLWmrVm/fjNGRlalyTSewDBardG8++77S92eQWlpady7dy/T09P5ySefMC4ukW53JIcMGV0qHMbly5dZv34LOhw9KB4KLgLNaLePpMsVcUU18IkTJ2g2u+m3IZNW6wR269abVmsIrdbqtFrdHDduPDt27M9hw67ngQMHyjL8IunChQu0WHQCMQTuo2hsQpmc3IYORxhdrpq02yOo67UYFNSdQUHR3LJlS7m1f+nSJVaunEirdTyBhXS5GvKBB4qOU5GTk0PBcJwL2JM1KOaXygTG0umswUmTppZbHw3q2nUgzeYnKJH2ttDh6Mbnnptd7u38lVTB5CuoWNSr1yACCQEvHWkyJZUpEtTChQup6wZidpaS+GpTUs02VBeKDDocA3n77ZNIkrt37+aKFSt44MABbtu2jUFB0fR4+tPjacamTTsUehkID7+G+YFMKxgent+eeuHCBYaHV6GmzSXwCy2We1m/fotiIY2PHTvGypUT6fG0IWBSkrMxR9fylVdeISkMXoBc0RRAXBLFztuBQDTNZluJ5u+rr75S6t+OFC1IFAGdGzZsoM/nU5qXOPoD3eyhwxGVL8Jcq1bdKKFfowl8QMllHs+33156hZYFC7B79+5CAVr33DOFNtuN6tITQqAXgZ0ENhNIZMuWrehwDKUk54kkEEWTKajcAJFvvfUWNS2IErr1GO32kRw0qHSmgIyMDFav3oAm0wQCpwg8TpvNw7Vr1xZZJisrizVqNKAkZvkpby9YLH2oaeEU2zcJjKahuQJM1DRXXuAkg1atWsWHHnqYr732WplUxmPHjqfD0ZhAD5pMtRkdXYUuVwOKtwCpac+yVq3GXLly5RXdWEtLZ86c4b33TuHw4TfwjTeuHGwnLS1NMfRWBJZRLv2xFJNSFAGNQCStVk+Rl/DXX1/MWrWasVatZnz99eK77VWpUo/AjoCzYi6vu24cT5w48V8b2raCyVdQsWjBgoXqJXtFSY3v0WYLKZO/rahsYwk8SFEtt1afYQQWBrxoG1irVnM++uhTdDpjGBzci05nBKtWrU9xkxL7ptPZt1AAWFxcLQIp9Evy1zE2tlaB53755Re2bNmN0dE12Lv3MJ46dapY4/D5fJw8eZpC9Lop0e68irEF8dVXXyVJNm7cUTG1tyjucx5K0JPVtFhuYfv2RavIC6MXX3yRVuswirRsJABZzvDwyjx48CCt1iB1mfgHxZ1uFnV9CN9+++28fksAnzQCT9OQ+Nu1a3/Fdvft28fY2Br0eBJpt4fyzjvvy3doX7x4kYmJjenxtKTNVpOSoMRGwEGXK4LPPPMMzeamFPR7FsVEMoTjxxedtKS4dOLECdpsLkp4YWP/nMoH4iwJeb1emkwWCthO6nM6x/Gll14qsszOnTvpdteiXFyvoaROvl71qztFuzKLohmoTomZkEtgHW22kLyL0xNPPE1dr0ngEep6N7Zq1bXULmher5evvbaAo0ffwunTZ3Dq1GnKxm3M0Um6XOGlqru8yev1KjzHw+osSCZwM0WF/p56tz4ioBcaw0Nyb1Qn8AWBL6jr1a8aetmgfv1G0mwep9YphICHZrNOhyOCUVHxJTb5/CdQBZOvoKuS1+vlBx98wGbNWinGZKKuR5cpBzhJvvrqQqXSjFMHX7Q6FIMI3EhgD4FdBJ5jy5adlWuLIQX9qPqyL+CgmsF77imo9p0x41lqWqRiYtWoaZGFxua+cOECP/jgA3744YeFBjr59ttv2bRpJ1ar1pB33XV/nmQ1e/Ycms1xFBW8RTFdi/o7Io+pNmnSUX03k+InP1kd9CY6HFE8fPhwiebv448/pslUmSLp+DUsDoeEifV4ktXBWJMCrhtKTQvh//3f/5GUcK3S/nx1+VhA4E1aLFcOM9uwYRtqmmHDP0+Xq14+kwQpqu41a9bws88+46JFizlixFhOnHgfT5w4wV9//ZVmcwTzo+s/Z5MmnUs0/qLmxOGoz/wpfL9lRERCqesUl8HtNC6Tbnc7vvfee0U+L+CtOAoQMIKSLCeCVavWVHs2nGIfd6h5f4HiATGFdnt7fvLJJ7zrrvspF99j9OMtGpdbutV3332XLlczyoWd1LTXmJRUNMagLJSZmclp0x5icnIn9us3ktu3b79qmXvuuU+9RxFqjzZU72+gB8U1haY47tRpwB/21nvs1GlAsfp68uRJ2mzhFLfH7ynaGEOyX8qoqIT/Oom+gslX0BXJ5/Nx6NDRdLub0mK5l7peo1yib2VnZyvJZjxF8iXFzzmMItlHqhe8MgEPn3/+eQYHd8n3kpvNEcrOl0uRROryo48+KtCW1+vlpEkP0ukMptMZxEmTHizwoh45coSRkfG0WhNpNlej2x2ZL/vXnj17VNz5t2n48d9wg0SFq1q1LiXAyUl1MP9EcX/KIlCDkyaJqWHZsmUUF6CeFKR2BMU9ay+BvqxTpwmrVKnLGjUaF0vy+OSTT6hpYWrOzqh52UKnM4R79+5VDMVKf2hRH83m5nlzdOzYMVqtHorE8lLA3L5/xRgETmcwA1PNmkyT+eSTkh88KyuL27Zt408//cS9e/eyS5e+rFOnGadOfTQfmjol5UZqWgpFpe+j1TqxTFEIL1++zMcee5JNmrSm2VyD/gx0UwgEc8mSJaWu++23l1LXY2izTaTL1YnNmnUsEv9ByjvTu/dQalo0/RHfMuh01leM6xP13T3qEtaOgmEYS0Bn8+ataTZXp2g//BnqPJ6BBdT5pSWv18sRI26grldmUFAzRkRUuaLbZGnp7NmzjIioQjFLvU/gBep6xBWxPD6fT7kb3kC5xC9SF6JATNBZAp5CvSX69BnB/Il4XmKfPsWL/S9YllC1Lz9i/ssi6XCE88SJE6Wej7+DKph8BV2RNm/eTJerGv2hWvfSatXLjPo9f/48bTaPYi49Aw6z5pQAOT0Vk/QRuJ29ew9RblJb1XOf0eOJYrNmHWm1umixODh16mOlduuTYDsJBMZQXHQ6s3Jlf7zz2bNn02abEPDCn6DTGcKDBw/Sbo+huEUdo0jwgXmw++Ul5fB6vdT1EIpKvyHFjc547jGKq9sWioqx0lVRvbfddhsFoX8zxVbZhYDOjz5azhYtOtMIQONH35M22xC+9dZbJOUwbdKktWI8rwT05SO2alU0k69du2kA80qjy5XMDz/8kMePzDfBPwAAIABJREFUH2e1avXp8dShwxGjEq1EUhKweDhkiN/l6dKlS6xfvwU9niR6PI1Zo0YDnjlzplRrl5uby1atutJsrqfai6WA/brTYglm1ar12K5dX77yyoJS749Nmzbxueee41tvvVUs23hOTg5ttiCKHd+4DD1Iuz2cEqyHFHt4IIp8PCWc7TWUC1qSuggcIfAedT38qolZSkI+n48//vgjN2zYUMDbpLyoW7d+FE1doBvlA5w8+cEiy5w8eZKCbXmb4snzKEUbEqzqGksJ9OQp1A3v+++/V6az6QSmU9cjip17IyMjQ5kKjlE0MVUpUTlJYCcdjqD/One6CiZfQVekzz//XAVW8RK4U92mXWzYsHWZ7PE+n481azakpk2nAM+aEGhLTXMphhVok9/I6tUb86OPltPpDKGuxzEkJCbPHezixYtlTh1br15zSgQ2g0Ffpqa58xJTvPTSS3Q4+qtDdzSBGXS7IxgaGqf6fqM6tN2KYWdRovh5+Mgjj+S1s2nTJgYFRVIk+sCwtg0pYU/9gJ+rhTJt1aoVxcRRXx2K4QQcPHToEJ3OGNWXYALXKsbyNu32kHxgpXr1WqlDNIqCb1hGqzWK//jHP4psd9euXQwLq8Tg4ObU9UpMSbmZPp+PffoMp8XyII2LmahXjTSqHxJw52Oy2dnZ3LBhA7/55psyZeDbsmWLSkhTSV14+hDoSE2zKnPQbALLabfXLlVUwQ8//JCJiU0YHV2Dw4ZdX6zkSP/6179oMoVSsA4kcI4uVz127tyHDsdAitbnK4qEmkXR5kQTSFWMzKwuCAMpqPhYTp1a/mjyP5NOnjypgIY16A/tSwJTef/9DxRZLjs7W11+6hCYR5HodVosIyleMvUoUTJNRWIUtm/fzvHjJ3L8+InFMg8E0vTpz9DlqkGTaQotlgSaTNEMCupPpzOC7733fonq+k+gCiZfQVekM2fOMCgomsCtFInsIoFc2my3cPjwG8pU96FDh5iU1IqARotFV+k5n6Kkau1K8dv1EbibVavW5+7du1m/fkvqejiTk9vy0KFD5TNIkqNHj1XM0jiIcmixhObFZN+6dau64EykSL2RjI6Opc2WQn9M8mQKKriROqSjabEEF8iW9dFHH9FmM2IO9KdI4CGKEUr7mnYfe/Tow2XLlhWJdh40aBAFv7BQMYpXCFh5003jlF0xiH4EfwSBYHbp0iVfHRKMaAuBERRNRjy7dLl6tLNLly5x/fr13L17dx7jjo9PIrBNjWEkxVvCmM8sAqY8M8nKlSvp8cRR0zx0uWL57rvFA0YVRt9++y0djqpqjBMpl6xgihYjEIC3g6GhVYpdr8/n44gR16s17UmgDzUtmc2bd7xiuV9//ZV+bU2wWmcXQ0Or8Ny5cxw5ciydzhCGhVVm7dpNaLMNo0RzrKv6WV3tByNz4kkCEflCJP8Z9MMPP3D58uXl5n/+5ZdfqnHUU3trOYF5NJnc3L17d5HlBOxopz+nu49AI5W9r7t6TxuxXr1m5dLPP1JOTg7nzJnDcePGcdGiRdy4cSM/+uijAvEg/luogslX0FVp06ZNdLtj1a3aODC3s2rV+mWu+9ixYwwNjaOmdaI/AUUKRd0arw6+RFar1pBud5S6bAQTCKamuUsUsvJKdPHiRep6JMVf/0uaTCPZsmWXPAZWr14yxT6XTqAZJfZ8CwpgahDF/3gwxTvAo/qo02ptRKczjEuW+F3SxI98EcV2H06gs6rLTWA6NW2CYn6d6XYPZFhYpUIDxaxcuZIi9Rl4hlg1P1Mptl47xSUxhKK6b0a73Y8yX79+PTUtWF1e3JSoboPp8USXSnXet++IgHgBH1AkUENd/TqDgyVu/A8//ECzOUTN4V4C62g2h3Ljxo0lbpMUe7xoR5IpMcfdBFaqcd+db8/qenSx6ty5cyd79uxHTYtSl4cxFABjGAEHx44dX6Tqf+zYsRSVu4Wi9n2bwBCaTFF5phKDJk6clO8iIBe1G9XFIoxySfMwJKT4MfeLS+vXr+fcuXO5YsUKTp48jWZzGM3mrrTZIjhnTtHeA8UlwYVoalxDFYNuTbPZdUUtYE5ODs1mKw1QoNjCh6gQwxPV+VCbbndMsYJVlYR+//13NmrUhm53XXo8jVm9elKxvWz+U6mCyVdQseipp56mwzGYhu3cZHqeHTqUPef4U0/NoMVyG8V+Nppi266pDoVdBLbSZHqUjRu3pNgrIyiSJwl8QJcrlImJTVm5cl1OnvxQmTKZnThxgoMHX8ekpLa85Za78vltW61Oii3wJQqa3UexlYZTpJRQSjKUOhS/9WD6ba8/0ukMzZPIR4wYS+BZAtdTVMydKJJ0EIODY9m0aRtarbfmHXAm0yz26DGk0P5qmq4Y6d2UNLGiGhYmb1PztZuiFbmHgD/gzp133kuRGmMpYLBTFOlpDB9/fHqJ5+/48eOsXj2JbndtOhyxDAuLo6bpNJmq0OWK5M6dO0kKvkEY8N4ABvwQp059qMRtkpI7IDhY8ozLPmpGuRy6FLOcRdGSVGPt2lePXb99+3YFsuxDuWw2p1zkJqt1v0hdT86X6CeQrr32WjX/VorngpNi0okjEJKn2bl40bDJH1Jz8H8U7YuNJpObclnUGRNTg+fOnSvV3BiUlZXF/fv3c//+/VywYAGHDBlBp7MyHY7xtNtrqrn6nOKFMZ0mk6vMzO3w4cNqHiID1pkEkq7onUCS/fqNoMMxhILBWUiLxaUuQhGKyX9GYBhr125Srmj3yZOn0WYbqc45Hy2WezhixNhyq//voL+D95lQQf91dPfdd6FOndPweJoiKKgbwsJewMKFL5S53szMTOTmhgAggI8ATAHwJIDdAIZB1yciMnIJ+vXrDuAUgEQATVTpUKSne7F37xM4evQdzJv3NaZOfazUfdm/fz9sNhvq16+FG2+8Fm63O+9/ISFRAFYA+CeAegA0AJUB/APABQBPA5gGYC+ARwFcA6CWKl0XVmsV/Pvf/8a6detw3XWDoWnTAbwPoC2ALwC8B+B5XL7sRZUq1ZGTUxvADADT4PN5cOTI8QL9TU9Ph9nsANAMwFIAVdR/zgPwAGgPYLjqrxXAo9C0rLzyHo+u+q4BWKT62wjAZpw4cfqq83XhwgUcPnwYXq8XABAbG4uff96CdevehNUKnD+fAzIePt8JtGnTGFu3bkVOTg5OnToFWe8jAbUdRFCQu7Bmrko//PADfL4YAOcA/B9k7xwBkAxgIIDtABYCqIsjR45h27ZtV6xv5sx5SE9/AMBkAEcBOFQd4yBzFYyMjOHYvHl7oeXr1asHwAKgBoBHAHQC4ATwLoAXMHDgKPzyyy/4+eefVd0JAC4DGAMgFkAKfD4CSAKQhLS0NGRnZ5dmagAAO3bsQKVKNVG/fnvUrJmEW29dgeXLP8Hly98iM/NlZGUlAggFMAzAbABPw+czY8eOHaVuEwCGDr0egAlAGmRtABnnKaSmpl6x7HvvLUZKSizi429Ay5YfoEmTZpB9bQewBEAfAO9iz54jah7Lh776aiOys/upfmvIze2HnTt/Krf6/2foL79WsEKS37x5M2vUaEi73cPk5PYlsmd7vV4uXbqUDzzwIKdNm8aVK1eWS0xtkpw/f76SIlIoQK0V9Ntwx7Nlyw68dOkSd+7cScPvXNxnsijq/CcDJISdhQa58Xq9XLx4Me+44x6+/PLLhYJ1vvzyS5WYYi4NN5/AOO8rV66kwxGqpIkQigvcTIo6NURJwhcoKtrdFFWrYZ/eTIslmA5HFIODO9JkclL85AdSQowa/d9Fj6cSn376GSXF3UzRDgSzX7/BBfq8b98+6noliqp/IAUJvJ7iPuSiaEZa0++58CUjI/3+4r/99hv9ec3bUWLL5xAYxl69CrZnkM/n4/33T6PVqtNuj2B8fN18YL7BgwdTzARHKXgAl+pHIhMS6vGxxx5T44+mgP7Eday06Poff/yRul6Zkt1tgJKOJ6q6O1DMFi6KeWACHY5Ifvzxx0XWN2BACoHX1Zw9rKTRawjMUd9l027vUmRAnJkzZ1I0JNFqb0TTn/CEBO7kU0/NYGpqKsW0MIdikw+jxH+oTXH9O0pJyHItW7ToVKq58fl8jI2tQb+GbAolcVF4QH86qTFGqP1zisCwMtu8nc4QiqbKRcnE9wBFoxFUrHDR58+f57fffsvDhw/z3nsnq3erEkWD9m/1M+KKyZRKSjExNSj4i0yKa+7oP832/1fR38H7Kpj8X0x+8Ny7BM7TZHqG8fF1i6Xa9vl8HDXqRhU441G6XE05Zkzp/Zn/SHfeeQ/FZa6GOhDfoQQHaULARk1zsEuXfkxLS2ODBi0oqlM3AaiXfhSBCaqOhxkaGl+gjZSUm2m31yXQmzZbXXbrNqCAPTUpqQ390fNI4GX27z8q3zO7du1iv3796HcLG6KY8dPqYN6g/m5Icf1xE6hCq9VNmy1aHZ4HFON7gxK9qwbFbptJs3k4U1Ju5t1330th8EZfVrFy5boFxuX1epWrnJ0CiHyD/hjrgmWQ3xsQGE67PTSfX/HChQvV/0PUGEZS7KZ3sF691kWu2aeffkqLJUYxioYEwtmgQUuSgowOCwunmAY6qGemE1hFYC2B3hw+fAR1vTkFP1CdQA2GhVUqybbJRz6fj4MGpdDlakNgGsUOPIJy8YmjXMi6Umz2FgJhDA2NLbK+zz77TF0aVqmPR61lkFq7aGqaXiSjOnjwIDXNTVHxG3EItlEiDz5ITWvJmTNnkiSffPJphYsA5dIaoT7VFOOtQwFwhpfKFJWamkqLxUkJ7BJMiefQWTHLhylBeWqpebknYM+dpNnsLnF7gRQWVolixoqjXLzEBOHxxLFz5/55cSi+/vpr9uw5jF26DMoLqvT111/T7Y5kcHAzOhzh7NSpOwXM6lGfJqo+V6lSNBdF1as3ogBnQ9TercyGDVswMjKBERHxfOyxp8qcffOvpgom/z9Aa9asYXBw54AX2Eddr1QsaV6id8VSQp/+TuANWq2eYvudXolWrVqlXv5QCuiuq3qBK6kX7SIlB/kojh07ng0aGBHcPqNIzXaKvfMRCpAthjabJ18bR44cocXioUjg9xJoT5MpLF8CjpMnT9JkCqOAxYw5eotduw7KV9dvv/3GyMhKFNuvl4IW7kOx085TzNRJ0ThIzuuuXXtz6dKlDArqR2HCxiHei2JHr6LmwEK3O47nzp1jbGwC86c13UVNCyl0Du++24iaN04x1QG02WqpA7Cq6kcQAQtDQvL73jdq1IR+9LObIs23I1CFNWs2LHLdUlKuU0zovOrfm9S0IJVVcBA1LVS1bVf1V6ZIi8kEruGAAcNZtWodCkr6NgL96XCElCln9/nz59m2bVflH21Se8pFkeafVIymo2KayQQcV8x6N3nyZJV/3ULROhiS7qsU+35l3nbbhCL7Uq9eE7WXNVUulHLpeoJAG7Zs2SWPaf/444+cN28e/XbxUPUxogpmEmjGhQsXlnheJIdBFEWKDlefTPovpJPU3jFTJFjDhfQbalrJEib9sV3/e9Ba7f1Y1Y8tNJkeZ5Uqtbhu3TqlQXudwFLqeiUuX76cISExai7kwiGutU3UOvysvt9Nk0kv11j7KSlj1Ny/qs6UEFqtiZSInLvpcjXivHkvl1t7fwVVMPn/Afryyy9pNleiP6DNKdps7mKp3Ddv3sygoIYUMFcddeD1odsdWaYIWV6vl2ZzEEW9mqL69TVFtRnH/H7y3zIkpDKFgTYO+N5OkeKNv78jEJyvnR9//JH+lKukqODq8Nln/WFt//3vf9PpvIZ+Biwq7Acf9Afs+P333xkXV1MxRMMLYIfq68m8fgpgKpSCLHfS6Qznxo0bVX53D0VaMhiglcIovQQy6XI14Pz586nrxiH/BQWB35qBgDmD1q5dS5frGrUmDSnArZcolwYXhbmHUS43qQTWUdcj8lyBatUykPf91XNTKAysDS2W4ALtGZSSksL8aXIzCJi4a9cuulzxFI2FhOuVPoxT6zSaQEvWq9cgICvaDer/QaX2A/d6vUxObkdNS6BoVOwUSV6nMPbbVH/6U/IJvEfAw+eee67Q+n766Se1Xv+iuAGOU3XepPZfTQIjWalSQe0KSXbvPogm0830m29+UXv3NMXdsh4BB5OSWvH48eP88ssvOW6cwWjT1B6MpGh9jDl+ipMmTS7V/Kxdu5ZWq0vtiwQKI3+WounoTWG+xmWkK8XUEUSTyVGq9kgjk5ydwuiPUUC08Wp9bASiqOvV2KVLfwo40RjnR2zatDOtVjfF7LWYwBpqWizlQnwNxaR0mMAlejwNuHXr1lL3848kppoFAf1pzfyX/0/YunXJckz83fR38L4K4N1fTE88MRs+nxtAGwCTACRj/PjxCA0NvWrZunXrwulMBTAKAhJbA+AzpKc/hNtvf6DUffr111/h9WZBgGo1AeRCQFOXAKQAWA8BZwEm07+RlnYRQDSAw+oZAHADcAXU6sorY1DlypXVd5UAfAPgWwDVERISkvdMfHw8fL4zADIgALr5AHpj9uxXkZubCwDYuHEjzp/XAfwG4GMA36l+RwC4BhZLU9hsveDzAQK2OgFgHy5ftmLFihWYMuUuCPjtGwgQy6Y+2QAWA+iD9PRfcd9983D5ciaALAA3A+gG4AAAb4E53LlzJzIyOgD4t+pTVwATIKA/uyqTCmAWBIjXBbm5nbBhwwYAQNeuXVQ7X0DAjM8AGApgJXJz05GTk4O0tDTIOeGnpk2bAlgNAe0BwIeIja2By5cvq322VX1vhqzrcsjafg3gEPbsOYzcXA3ALQDeALAAwMNYseKLAmMsDu3fvx+7d/8MMgxADwho6lMAkQC2ADgNIAcCLmwAYASAYTh06FCh9a1ZswZZWd0hwMVWqi4TgA8AhAPoCWAVzp07UWj5L79cC58vBbIOGoC+kLW+DGAIBFB5FLt3t0WjRm3Qo8dwLFz4CWSNZqkybgBvQvZuKoClaNy4QanmZ/v27cjJAYDOAM4CeBDATgBfqv60UG2aIXsoGsAgaJpeqvYAwGKxwGbzQICFFyHjPwfgPgCZAD5ERsYp5OTkqLYN0mAymWGz2QB0APAVgEkgL0CAd8cg89oGQBwyMw+hWrVqpe7nH8nhsAH4HQICvgfAL5D3z6ADCA31lFt7/9/SX36t4P+uJJ+enk6TyUa/fVZUqCVR/e3du5dud6U/3HC/5TXXNC11vzIzM2moqUVqNVS7QRQ1fbK6RbdjUFAMzWbDHSqOIgl3UmV1ddtfR6AubbaCEmjt2sn0mwDqU9M83LZtW75n+vTpRwHRRao2RBI2ksuI/TqMArb7B0UFbVaSipN+v3QT/RoTEhjHlJQULl36Dv2272CKKtbwqQ9T0qERHS6RIvGPp0T4mky7PabAuB599FElfekUif8cRc0YT+RhFmwUCf8DSoS1WnkuXHPmzAnoe9eAPl8iYGZkZDwtFgdDQ2PzpRSOjTWCtYTTsF/Wrt2IL744j36baR81N6EUl8PrKRqLXDXPERRp8h6KXfgFxsUVLhlfjURbYwDrFqk1CFHzO4Qiubrpz9RHmkx9+NprrxVaX40addX+M7IWRqm17ka/OvtrAp4CZf1qahvF9DGEkjI1jqJx6az2biRFk2FX81FbfZqosnrA3nBR09ylsgWvWbOGfnClmH5krW1qf5FAe/X35IA9cJpA6SV5kly+fLnaX7FqDkMC6ieBVpw+fbpS1y8i8A51vTI//PBD2mxuitaF6n2yqvmqQgHHksBvtFpj8gFky0pbtmxRGsYEtVZGZsk71D5188YbrxyJ8j+N/g7eVyHJ/4VktVrh81kh0sx9AOYB6ILHH3+u2HUMG3Yt0tLOQaSMpQDeht3+BLp1a1/qftntdvTv31v9FQSRIiYC8AGYDpHy9gPYjsaN68HrJUQyzYZIkF+pMoMht+4nAHRGYZ5GjRs3hKb1BrANwC6YzSPx6qtv5numZ8/uELcrr2r/AIApuO22ScjNzcWKFSsgUlUsgEEQif4a1Yf2ALoACAOgA1iras0A8BV0Xce4cXdBpOunIVJaFoAfVZ1pEIkqSJVrBeAtVd8AAP+Ew2EuMC6Xy6XqIcSlqBpESjuvnqBqayBEYh4D4DgaNWoEAIiKioJIUYRoJh6FSOg9oGkOnDkzG7m5R3DhQh106tQXs2bNAgCcOnVErc9miGvaNhw4cAAzZrwAcQfzQqREDbKeByGufCY1Xy0BpAN4XI05BsDD+P33swXGWBy6dOkSNM0CYIMahwlALwA/QFwu34dI4L0hLmLXw2zegBEjRhSoKzU1FYcPH1LPdwJwB0SyA4D68EuddSHagcLIC5HKG0Pc+M5CpPgvIHvwIkTz8oh69v8APAxx1xsLWbNwiBueD4APpA979uwp4cwAkyZNU/28DNnfWyAaKA2y76D+R4imJVd99y+I9F16Gjx4MF588WmIJqI6ZM27Qta7GYCfoes6Vq/+AN27r0bnzh9i2bL56NWrF3y+XIgLISDaABvkfToK4Db1fRUAfbB9e+GujKWhmjVrwutNh2jdflLtPg05P48AmIoffzxUbu39f0t/+bWC/7uSPEkVSKKuugl3IhBBTbPmC/ZSFC1dulTdxn9Qt9skAp1osXjygddKSl6vlx6PYaeeQr8du7aSynTV3jyKi5VZSTU6RSr9iSKpPqykrcUUqddRIA56cnInSgQ0Q4L4uIBdLSMjg6JFaJZP2jCbY7h3714GBwereahCiUjmVlJYKP0Ss4MAlMTSSv2MZK1a9WgyxdEPcGuvxmNTz4RQQGipaiwNKNHzjH4cpNnsKjCHK1asUHNlU59gNYcGYAyqTzMooLw2BKI4ZcoUkuTUqVPVcxGU+O5jKOj6QdS0qhS8QLj6fh6BqrzxxltUAJ4W6tnGBEZQ16NUStY4ipbD0J4Eq/GNpl+Sr67W/VmKZPkNgVfodMaVai9t376dNluEmtcoin25Kf3aoRsoqPsH1Ped6HQWDmTMysqixeKg2HzfoeRrMDAUQRSU+gUC17JSpcRC65B5d6mxR9MP2oMat6FRSFf7IEP9/QLza7UmqjkTPEz//sVLlxpIlSvXU3UaILgmas3saq4mUd45UOzd9Qj0JRBBq7X0wDtSMrpJeFojAqRbtXeUkgRK57BhwwotW61afYrWzEcJfmVo/dwUt0Jj/qrx/fcLxpP/7LPP2KxZVzZq1IGLFr1R7D6PHXurmptYtU9d6h1oT/GWcLNnz5Kvw99Jfwfvq2DyfzFFR8erF9pID7qegL1YSUHatm2rNntD+oFLrxCYxBYtupa6T6dPn6amBVEQvT0pKuYQ+kNg6swfEc2pDsRE9ffP6uCyqpcyXB0EYaxTp3GeL3xubq7K/NWfEvUti0BvNm3aLl9/srOzabG4KWpUQ91+jpqm89SpU7TZDKCcUx1Yu9QBHkRRC4+gMDgPBejWXB2m71GYYahiGkFqjBaKWrk9hYkYlwiTGs/IgLEfo6YVVJ0ePHhQPetR9YdQLmEt6c9Ap6l+jqEwuxh27izx6z2eUDVncZRLRbw63JJVvckUlaXRj8ME7LTbPaqvCylMrwurV6/H0FBDnTqW/gvRMfrDsyaoNkLVerVTz7QgEM2IiGql2kter5fR0dXVHF6v5tehPvUol41o+qMTRtNmCysyqdHjj8+grl9D4DE6HK3VmmlqPo1Idm6OHz++0PLCMN3qWWN/dFTfB9Gfke1X9XdfNY9jCDhViloPgT0Bc/8MmzYt2q2xKLr11tsply5dzc8oNQ8WNU+V1NiMS+oESqrn6qxbt0GJ2wukTz/9lP6ogwnq98AMjW2ZlFQwAqEkr0pS74U14J2xU97/SIrpJIFmcww3bdqUr/y6deuo6zEUEOlq6nrNYjP6iIh4NQ8xFGCileKea/R5ASMiapRpXv5q+jt4X4W6/i+k06dPK9BaY4gKEADawGSyICMj46rl09PTIaoqK0S12BaiWpyP7duvHDnsSmQymUBmQlSpeyCquJoA6kDUYjkB/QVE1Q0AxyHq6DgIgMej+naf+v5N/PzzXqVeBw4cOICsLA3ASYiaMAbAWWRlMV9/7rtvMnJzMyEq8vaQ6HVtQBJRUVHIzs6BX214LUSVqKl+/QhgH4AzEJXkMohatAMEZHUMQIj63gsxexhq0Uqqb4BE+2un6l0B4HmI6r+fGmN+mjFjBiSSmgmiUk6AgN6GQdS8hIARc9TPUABZOHhQotmlpaWq59qpdpoBGA9Rr1sgoKOogBbDAOQiNDQMQH8IMLA5gI9w+PA+pTL3qr5rEDXtJADBENNLKsTUkqv6ewGy9t8BeAyZmVkoDR04cACXLqWpvryjxkuIOWWIGs8FNVf3AOiJ7OxsvP/++4XW99BDU3D99d2RmLgCLVu6ICYiM2QNrZBIh0688so7hZaPjo6DmFF8kD0aDf/+zYSYYF4CcDtEVR4Jmct/ANgKcoFqZ50q4wWwBh06tCrx3Awe3B8CVM2BmAEOQPafcQynQ+ZKh5hrzgPYAaAlDh8+VeL2Auns2bOqbi9kP2VDzhJA9sCRQkFzFy9exG+/HQbwCsSE9zhk/qwQdf1HEPDkTABpqFKlSr7yCxYsRUbGwxAQaS9kZMzF/PlvFavPqam/q/76IPvYDgEmGtQEZ8+eK6xoBQVQBZP/C+m++x5GeroVgiq/FXLojYTPh2Kh68+fvwBhEDdBkOEPQ5jZYWRn27FkyZJS9UtQ64TYPA2b4a8QZrkFYm8bA2FaS+A/uK0QBjsIwkiGqp9TVD/7AUjGrl27AAAOhwNy4J5Xz2kAziI+Pjpffz744BP47dNHIeFrT0NedqjvMyBMeQPEZn5R9as3hIkRchEIgZ/5L4LYWc9AbJ45EEYKVfenkAOvPoDX1LgJg3kKk6wCMhCBLCS2SK+aOx/E/muFMFWf+mgTKwAQAAAaiElEQVRqjl+GXBpm4OTJMwAAs9kEOXxXQOzkEyCXrOchl5k71f8WQWzJoxAeXhVnz56CH1kPABfg82lo1KghhKGch1ymrKr8RchrnwDBDRj9agCgI8RuvhWZmVcOdVoUnTx5EhZLHICNAO6FMOR2kMviYvVTgzDNgQDmAmiFRYsWFVrfXXfdj8WLv8LevUH4+usdkPUwQy4JCfCHrC2coqLC1djN6vMvyPtnVuPPgmBIVkHmZQ1kvqpAEPXj1LMPQPAZ1QBsRZ06dUo4M8Dq1avVb27IHuwGuaBlq7anQBg8IHtpJwTLcBoZGZdL3F4g+XzGRdMCuWgZ+JVHVD8uoU6dOjh06BAmTpyIO+64A3v27IHL5UJOTjYE9xEM4HPIvvJC3pUekEv49fB6sxAUFJSv3dTUS5DLi0HpyMoq3gXSZPJC3tF0yJzlAJgDORPSIevGIstXkKK/XHfA/111ffPm3ZT6KZyiUn5fqbqunAmKFLWZpmlKXXanUumtVOq8WQRu5a23lg5pmpGRoex1dqXOzKAELTEHqDtvoJgJkui3MUdSbHJjlZqxi+rXb/QHDonLQ8WLv66VYnIw2qvG5s3b5vXl999/V8E2rBTVsoFyP0LAzgsXLtBud6o+GFG3WtCfwz2IEklsE/1qXQclal0CxcaeGND+d6qs4R1gVuOVCHn+xDLR9KvhC6rr+/fvr+qBqiOCwGZKYBHDhhlE4K0AdePnBMQeLX0NVnUkUmyzbVU/wijeFF1pZP0Dgrht2zb6/fBvooTQjSdgY4sW7SlqTtBIbes3RUxS7fso6ltDXfwJxUbdjRZLWKn20rlz55QHyXiKOcmp1qi7Gpemxhilvg8ikMhmzQqGK83OzlYZ0CIo2IvQgD3ppMQh+IpijnEWKC/oesP2bqPfnGSYTiIpNv1pAc8Z9nq7mq94NTebKFiKGAIJDAmpxBMnTpRobq6//nr60fNmSoTFQaq9evTHmzBMUaH0xzfQSrUeBon3Rqxaa7va6wYGxUmgJu+88041VisNm7ukqA1M3HNW9VejvFe3U4JJ9SVg56effpqv3bZtu9Mf9bEOAQ+bNGlTrD4nJ7dXa2KYBwxPB2OOglhWr4O/mv4O3lchyf+F5HAAchv1QNTFwwF8BsCMc+eKVjt5vV40a9YhwEf6dchNfBxEWt0G4D0kJSUVVcUVyel04p577oVIE30hUtKt6r+GavNdiB/9HsgN3gSRWp+BqDgB4HuI1NkOwF0A2sBstuXd7iV5igNAVQjK+TyAmti+3Z/UYs+ePbBY3BBpLwF+lHtlAEE4e/YssrIuw6/GS1RtaRC0vQXAjaqfNvjVk79CpJBZ6neo8u3hV2N6IPMK1faHqt4syJxvg/hlG3Pip4YNG6p6PKpeN8ScMhWy5oYf/iMQFewvAO5X30GVTYdf6s9Q5UIhktOdADapMRwGMABDh96gytvU3L8NQWmb8P33O+BHol9Uz2WoueiivtcgKmuvmrMBEKT6m8jNLZ3kGBoaCl13q/F/q9rV1JhDId4SxtzsgLwHx2A2F/RY8Hq98HrtEI1VDmQdjBgFwyDajo4APoFfy/NH0iDzaoOYOMzqd0K0LTsBvKie8wJoDdlzGgRpfxzyPsxU3x0GcBCpqddi3Li7SzQ38v7uU33VIWYuIx7BOTVGQ0I2Q7w0RkF86vW85EOloYSEBIhGwxg3IfvlAkRDdxILFrwNec+uVZ9a6N17uOpTnKrpBcj6EfIur4LM71kAGj7//PN87aalpUPm70mIFB6BtLSrmyYB4Pnnn4Ds4VyIVhCqLkOTY1GfCroSVTD5v5BOnjwLv+uSofI1AzDhzJkzhZbx+XwID4/D1q2/QdRl2ZDDzgx5wR6BHJQtCj0oi0vffbcJ8jItg1weEuBX5UZC1KsuAKPVGHyQl/8HiMrVAlHp5UIOxGoAJsFuB2JiYgCIq548dxfkoNAhdj7/i2qxWJCTkwphpD9BAsNUhzDwC4iONlT7SqBAFuTgMQ7HyxDV6kL1t0U99zLkQuBQHx/ksDdU8lBlLZDDcC4kC1w2xObYV83Ja8ivfhQSU4RZzQ0hh94IyEXGqN8OYUqDAXSHYDMCXaOo2r4AYerfQZi6rvp8A8QmGQLgBRw8aLhxNQCwC8JUjcBFaRC1MyBBgqwQJp+p5itT/W307VhAP46jtEfDoUOHcPlyFsTOPR5+V8vLEAYyHX7Mx3UQW29P7N27t0BdDodD2dTfhTCkQDe53wN+T0f+IC5CmmaYfCyQ+ciEf99EQuaqJ/zMzwRRo7tUv2eqmlIh6zBUtXsUPt9I7Nr1Y7HnBQCWLXsfkr3R2JeJ8JsfUiF73DCd6aq/XVSbZpw4UXjAn+JQp06dVNuEvLNWyPnRBJLhLw5ZWbnwZ5esB+BXZGZmQPbeeACHIO6GGZD5zoDM60bIhc2MkydPIpCcTifEjj8IYhZ4GZmZRV3I8tO4cXeo31yQS7EO2UeG+eUyClv3CspPFUz+L6RDh45CpvwcRApZDDnofEUC7yZMmIBLly5BJKxLEACcFXLgBYJcqitgXskpIyMDGzZ8BWF8+yGpVg2AUyYENDUdcui9jvy2cUPqyFH/c0CAS4sA3IkBAzqjWbNmAKC0FZkQe7hB3yAqym/Hy83Nhc0WDzk8rJDD7yTk4KmGkJD8wB6RytsF/G6C2AlnQpjqMNU/I5WqcZnKgd/eZ4yFkIPLB4mSl6S+2wc/M/wVhQHvjh07pubCYEQxED/3XPg1CpchkuBPELtoqpoPg4yLSpZqpxrkYLRApOCtaqzxEA2EccBVCfi9EvzSrpES16TGZVwCN0EuCgYOhBAmNhaimekdUEfJKDMzU7VjUe2a1HiyVRtZkHX5HrJG/QF8rmzGBalXrzYQBmLUZdAXEJv/mxA/fBYo69d8OeEHPRqXDuNiEAzBXACyPqsglywL5HJhgDw7AXgKclGpC6AnatZMKM6U5FFurhFHwQRZ93che83AY8xRT2qqz+9D1mQlAC8uXy69XX7u3LkBbRsX9J8hAL90CHPXIJqM6RDJOwqyllmqD80h+9ew79shl/5MSEphVwE/+YSEqpB9btDviIyMKFaf9+3bp37LhOzli6qPz0NwONHwa8IqqCj6U5j8+fPnMWjQILjdbiQkJODdd9/9M5r5r6OcnEzIIe6DSMz3QRjBZVSqVKnQMgLWsUDCpQIiIQJyaKVAGOtzAN4qtbpeNACGytoCP9M2UOfrIUyyHvJLUybV/wnqb0PLEA5gJIDaOHLkWN4BLoAbOyS0agMADQEsgdsdnFdjQkICLJbT8Esz/6+9+w+Kqvz3AP5eRGBZWBBIfpjgZRAVFMarFl7JL3bHsbRucqcMIoqw73Xq5tSYJs03FceaxptdZxynwX7YPw32h/itO33VSmZI/ZrNpGiJjagN6lIgBAK7wMIun/vHs3vYBUyNpcWz79cMA7vPnrPP5zy753Oe5zzn0AJ1U5llAF7CwMDMIbUXqElxwGAvPBfqlEAfVK+lG6r3vAVq52D1WD4EgwnSBrVD74DaubpvZHMaKnmmQE2+Gm769Omuv9zJyj05yL1d3L38U1DDwSao4WBP7lGAAagb5tyAmnDogNqhnXY9XoXBmf+AmlBXBXXw8F8YTLBuTR7vHwx10OaE92mHJVAHXzug2uaPSU9Ph9NpxeApigEMjtTEuOrsHjF6wFXf/xw2YcvtH/847FrGPWnTbQBqdvrnUAcsw4dtB5N8j6s+fa7lJmCwF9oGNYnVrR+DB16et0yNhdpmsXAfXF+65HmL1d/X1eUeeXC3r/s0ifs9k6BGityvCYE6yJwM9XkOuu0Ja25NTU2Ijk6AwRCMN97YDPXdcEDFbof67v4H1IiR+9bL56C26w2oA8wgV13CoL6PntukB+qUVhTUd/letLW1wdPAQD/UAcO/Q41erUZSUjRuT7/H7zaoA5//hjoAPwk14c94m+sKXAYZ/Cb4TGFhIQDgo48+Qm1tLVasWIETJ04gIyNDvanBMOwe3IHAYAiF2tGYoIZy610/15GdnY3g4GBcvXoVNpsNBoMB0dHRrh4iMHhONwiDO/cQqJ2ORXuP4OBgxMfHw2q1wmAwYN68ebjnnntw8eJFdHV1wWKxwOl0Ijw8HHa7HZMmTcJ9992Hv//9/6C+5CYMH47+F6i7yrnv+e02HWoYb53rcSjUDswClaTeBdCCsLAwzJ07FyaTCUeO/BODM+cH15WcnAyzWZ1zVzPOnRicUTuAm9/RzITBy9ZioXph06HOKf6PKxaTq+4drnW5R0JCoXZ6Q3utRlfdHoNKIuGu5zq1eqxYsQKhoaEICwtDc3Mzrl275hpyDsNgkgiH2qECgz3RUAzdvnPn/uuQSyDdl+IZoQ7qjFBtPxHePX+3cAyOTHhKhRoxyIbaeUe64p0F1YtLgbrqAFDb+m9Qpzl+BqD+j0B/vwOdnTY4HL2YMWMGAMBisWDixIkwGo3o7OyE1WpFcnIyOjs70dvb6xp5MkElLveVDqGu332ubfQtVE/1CFRP3YE5c+bg2rVrGBgYQHZ2NvLz87Fu3Tqo9nT36tz+CnWQ677aoA5msxnx8fFwOBywWq0ICgpCc3MzVFIfcNWhF4Pt624f9+MI17qtrr//F+ogxOyqt3tk53utFsnJyfjtt9/Q19eH0NBQxMTEoKWlBZmZmZg/fz5OnDiBkJAQ/PjjZdjt7a66OF3tGw+VsAB1oJLqigVQBy0OeMrKysKNGzfgdDpx//33IyMjA++//z6sVnXp2oQJE2C323H16lXXfejdyXkG1B0RPQVDJfJHoU7zTIHqpf8Nqsf+tqv8vGtbpEF9ZjwPNEJd2yYPapRG9diXL1+OH3/8CdeuXcPgqbHFUPu6nwFMxLPPPoXW1lbU1ta6TqsA7e3t6O7uRlBQEKZMmeJaHhjc90101eXfXL+/BmCHiOdB+/jmj9zn8yRvs9kQExODuro6pKWlAQCeffZZJCUl4e2331ZvGrBJnuePxl4EvHvqf4R7R6w3oVA7zK5bvZCGGZ5074x7mDzQjHa7eTJAjdDFQs2pOA2gm0n+Fnw+XF9fX4/g4GAtwQNq5nFd3Z1NUiH6Y3zxhddjggdUL4wJ/o8ZbaIKxAQP+C7BA+rgOwtqVOIw1KTj4fNjyJvPrz+wWq3Dzq9FRkZ6nJNSysvLtb/z8vKQl5fn66oQEZFuhEBdTujum+ZhvB881dTUoKamxq918PlwfW1tLXJzc71meu/YsQNHjx7Vbm/K4XoiIrozBqj5Bf+Emuz3VwBVEOnwa63uhC6G69PT0+FwOHDp0iXtubNnz2L27Nm+fisiIgoYAnWVTwLUJNL98L48j0YyZrPrDQYDPvzwQ5w+fRqPPPIIvv32W+1+z4HakwfYmyciGp0QuO81cLflEX/kvjG5J+B7772H0tJSTJ48GXFxcaioqPhD/9BBj+62DyUREd29xqQnf8s3DeCePBERBSZdnJMnIiKi8YFJnoiISKeY5ImIiHSKSZ6IiEinmOSJiIh0ikmeiIhIp5jkiYiIdIpJnoiISKeY5ImIiHSKSZ6IiEinmOSJiIh0ikmeiIhIp5jkiYiIdIpJnoiISKeY5ImIiHSKSZ6IiEinmOSJiIh0ikmeiIhIp5jkiYiIdIpJnoiISKeY5ImIiHSKSZ6IiEinmOSJiIh0ikmeiIhIp5jkiYiIdIpJnoiISKeY5ImIiHSKSZ6IiEinmOSJiIh0ikmeiIhIp5jkiYiIdIpJnoiISKeY5ImIiHSKSZ6IiEinmOSJiIh0ikmeiIhIp5jkiYiIdIpJnoiISKeY5ImIiHSKSZ6IiEinmOSJiIh0ikmeiIhIp5jkiYiIdIpJnoiISKeY5ImIiHSKSZ6IiEinfJrkd+/ejfnz5yMsLAzPPfecL1etKzU1Nf6ugl8x/hp/V8FvAjl2gPEHevz+4NMkP2XKFGzatAmlpaW+XK3uBPoHnfHX+LsKfhPIsQOMP9Dj94dgX64sPz8fAPD999/DYrH4ctVERER0h8bknLyIjMVqiYiI6A4YZAwy8qZNm2CxWPDxxx+P/KYGg6/fkoiIaNz7szvBtz1cn5eXh6NHj45Ylpub61V2qyDY0yciIhp7t53k72TCBHvqRERE/ufTc/JOpxO9vb1wOBxwOp2w2+1wOp2+fAsiIiK6TT5N8tu2bUN4eDi2b9+OTz75BEajEW+99ZYv34KIiIhu06iSfF9fH1avXo1p06bBbDbj888/x8GDBzEwMKD9LFq0CDNnzoTJZMKDDz6Iq1eveq1j48aNiIuLQ1xcHMrKyrzKGhoasGTJEphMJsyaNQvV1dVe5ZWVlUhJSUFERATy8/PR3t4+mnDGXFtbG/Lz8xEREYFp06Zh3759/q7SHRna3nPnzsXhw4e18urq6oBp64sXLyIsLAzFxcXac4ES/6effopZs2YhIiICaWlpOH78OAD9x2+xWPDoo48iNjYWiYmJWLt2rTZSqcfYf+/mZv6K1263o7S0FFFRUUhMTMTOnTt9HLVys9hPnjyJpUuXIjY2FpMnT8aqVavQ1NTktey4i11GwWazSXl5uVy5ckVERL744guJjIyUhoYGERFpaWmRqKgo2b9/v9jtdtmwYYPk5ORoy1dUVMiMGTOksbFRGhsbJSMjQyoqKrTynJwcefXVV6W3t1eqqqokOjpaWlpaRETk3LlzEhkZKceOHROr1SpPPfWUFBQUjCacMVdQUCAFBQVis9nk+PHjEhUVJXV1df6u1m27WXtfuXJFWlpaxGw2B0xbL126VB544AEpLi4WkcD5rH/11VeSkpIi3333nYiI/PLLL9LY2BgQ7Z+fny8lJSVit9ulqalJ5syZI7t27dJt7AcOHJDPPvtMXnjhBSkpKdGe9+dnvaysTBYvXiw3btyQn376SRISEuTw4cN/WuyHDh2S/fv3S1dXl3R3d0tpaak89NBD4zr2USX5kWRlZcmBAwdERGTPnj2yaNEircxms4nRaJQLFy6IiMjChQvlgw8+0Mr37t2rfVguXLggoaGhYrVatfLFixdrG+z111+XoqIirezy5csSEhLi9frxxGq1SkhIiFy8eFF77plnnpGysjI/1mr0srKypKqqKqDaet++fbJq1SopLy+Xp59+WkQC57O+cOFC2bt377DnAyH+9PR0OXTokPZ4w4YNsmbNGt3H/sYbb3glOn/Gm5SUJF9//bVWvnnz5jE96Bka+1CnTp2SyMhI7fF4jN2n5+Sbm5tRX1+PzMxMAEBdXR2ys7O18vDwcKSlpaGurg4AcP78ea/yrKwsrayurg6pqakwmUxaeXZ2tle557KpqakIDQ1FfX29L0Pymfr6egQHByMtLU17zjOeu5G7vWfPnh0wbd3Z2YktW7Zg586dXpeCBkL8TqcTp06dwvXr1zF9+nRMnToVa9euRW9vb0DEv2zZMlRWVqKnpweNjY04dOgQHn744WGx6S12GXLJs7/aur29Hb/++utN1z0WhsY+1NGjRzF79mzt8XiM3WdJvr+/H0VFRSgpKUF6ejoAwGazwWw2e73ObDajq6sLAGC1WhEVFeVVZrVaRywDgMjISK3cZrMNK/dc93hjtVqHbYvIyMhxW99bGdregdLWmzZtwvPPP4+kpCQYDAbtctFAiL+5uRn9/f2oqqrC8ePHcebMGdTW1uLNN98MiPjLy8tx7tw5mM1mTJ06FQsWLMBjjz024ndbT7EPvSTaX23tfs3QdY/ltvi9y8F/+OEHbNu2De+884723HiM/XeTfF5eHoKCgkb8Wbx4sfa6gYEBFBcXIywsDLt379aej4iIQGdnp9c6Ozo6EBkZOWJ5R0cHIiIibnvZjo6Om5aPN7eK524yUnsHQlufOXMG1dXVeOWVVwCoo3z3kX4gxG80GgEAa9euRXx8PGJjY7Fu3TocPHhQ9/GLCJYtW4YnnngC3d3daG1tRVtbGzZu3BgQsXvyV7zudQxd91hui5v15C9duoTly5dj165dWLRokfb8eIz9d5N8TU2N10x5zx/3He5EBKtXr0ZLSwuqqqowYcIEbfnMzEycPXtWe2yz2XD58mVtOD8zMxNnzpzRys+ePasNfWRmZuLnn3/WjmDc5Z7Leq778uXL6Ovr00YRxpv09HQ4HA5cunRJe84z3rvFzdo7ENr6m2++QUNDA5KTk5GYmIh3330XVVVVmDdvXkDEP2nSJNx7770jluk9/tbWVpw6dQovvfQSJk6ciJiYGJSUlODgwYO6j31ob9Zf8U6aNAmJiYk3XfdYGKknf+XKFSxduhSbN29GUVGRV9m4jP2WZ+1vYc2aNZKTkzPiRBD3LMyqqirp6emRDRs2yMKFC7XyiooKmTVrljQ2NorFYpGMjAzZs2ePVp6TkyPr16+Xnp4ebSZia2uriIjU1dWJ2WzWZiIWFhZKYWHhaMMZUwUFBVJYWCg2m02OHTsmUVFRcv78eX9X647crL0Doa27u7ulublZmpubpampSdavXy+PP/64tLa2BkT8Imqyz4IFC+T69evS1tYmubm5snnzZt3HPzAwIElJSbJ9+3ZxOBzS3t4uK1eulKKiIt3G7nA4pKenR8rKyqS4uFh6e3vF4XD4Nd6ysjL5y1/+Iu3t7XL+/HlJSEiQL7/88k+L3WKxSGpqquzYsWPE5cZj7KNK8g0NDWIwGMRoNEpERIT2U1lZqb3myJEjMnPmTDEajbJkyRLt8iu31157TWJiYiQmJkY2btw4bP15eXliNBpl5syZUl1d7VVeWVkpycnJYjKZZOXKldLe3j6acMZcW1ubrFy5Ukwmk6SkpMi+ffv8XaU7cqv2DrS2Li8v1y6hEwmM+Pv7++XFF1+U6OhoSUhIkJdfflnsdruI6D/+kydPSm5urkRHR0tcXJw8+eSTcv36dRHRZ+xbtmwRg8Hg9bN161YR8V+8drtdSktLxWw2S3x8vOzcufNPi728vFy2bt0qBoPBa//nObt+PMY+Jv+FjoiIiPxvTP6fPBEREfkfkzwREZFOMckTERHpFJM8ERGRTjHJExER6RSTPBERkU79PzHkL2hvmYsF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3200400"/>
            <a:ext cx="481012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23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משתנות - סימולציות מחשב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905000" y="1467702"/>
            <a:ext cx="5708437" cy="4856898"/>
            <a:chOff x="-145837" y="1295400"/>
            <a:chExt cx="5708437" cy="4856898"/>
          </a:xfrm>
        </p:grpSpPr>
        <p:sp>
          <p:nvSpPr>
            <p:cNvPr id="13" name="Snip Diagonal Corner Rectangle 12"/>
            <p:cNvSpPr/>
            <p:nvPr/>
          </p:nvSpPr>
          <p:spPr>
            <a:xfrm>
              <a:off x="152400" y="1295400"/>
              <a:ext cx="5181600" cy="4856898"/>
            </a:xfrm>
            <a:prstGeom prst="snip2DiagRect">
              <a:avLst/>
            </a:prstGeom>
            <a:solidFill>
              <a:srgbClr val="92D050">
                <a:alpha val="75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0" name="Diagram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8616157"/>
                </p:ext>
              </p:extLst>
            </p:nvPr>
          </p:nvGraphicFramePr>
          <p:xfrm>
            <a:off x="-145837" y="1434998"/>
            <a:ext cx="5708437" cy="4500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188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6442"/>
          <a:stretch/>
        </p:blipFill>
        <p:spPr bwMode="auto">
          <a:xfrm>
            <a:off x="849530" y="1052736"/>
            <a:ext cx="7482200" cy="551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he-IL" dirty="0" smtClean="0"/>
              <a:t>קצב מוטציה מושרה עקה מנצח קצב קבוע 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330" y="586864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9530" y="3068960"/>
            <a:ext cx="26608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-25537" y="3369186"/>
            <a:ext cx="15732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שכיחות מוטציה מושרת עקה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527191" y="1196752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נצחונות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199" y="5877580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rgbClr val="C00000"/>
                </a:solidFill>
              </a:rPr>
              <a:t>הפסדים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6488668"/>
            <a:ext cx="15732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דורות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22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09"/>
    </mc:Choice>
    <mc:Fallback xmlns="">
      <p:transition spd="slow" advTm="79709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הגורמים האבולוציוניים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</a:t>
            </a:r>
            <a:r>
              <a:rPr lang="he-IL" b="1" dirty="0" smtClean="0">
                <a:solidFill>
                  <a:srgbClr val="92D050"/>
                </a:solidFill>
              </a:rPr>
              <a:t>מוטציה</a:t>
            </a:r>
            <a:r>
              <a:rPr lang="he-IL" dirty="0" smtClean="0"/>
              <a:t> מושרה עקה </a:t>
            </a:r>
            <a:r>
              <a:rPr lang="he-IL" b="1" dirty="0" smtClean="0"/>
              <a:t>מועדף</a:t>
            </a:r>
            <a:r>
              <a:rPr lang="he-IL" dirty="0" smtClean="0"/>
              <a:t> על פני קצב קבוע ע"י </a:t>
            </a:r>
            <a:r>
              <a:rPr lang="he-IL" b="1" dirty="0" smtClean="0">
                <a:solidFill>
                  <a:schemeClr val="accent1"/>
                </a:solidFill>
              </a:rPr>
              <a:t>הברירה הטבעית</a:t>
            </a:r>
          </a:p>
          <a:p>
            <a:pPr algn="r"/>
            <a:r>
              <a:rPr lang="he-IL" dirty="0" smtClean="0"/>
              <a:t>גם בסביבות קבועות וגם בסביבות משתנות</a:t>
            </a:r>
          </a:p>
          <a:p>
            <a:pPr algn="r"/>
            <a:r>
              <a:rPr lang="he-IL" dirty="0" smtClean="0"/>
              <a:t>בגלל ההשפעה על ה</a:t>
            </a:r>
            <a:r>
              <a:rPr lang="he-IL" b="1" dirty="0" smtClean="0"/>
              <a:t>יכולת לעבור התאמה לסביבה – </a:t>
            </a:r>
            <a:r>
              <a:rPr lang="en-US" b="1" dirty="0" smtClean="0"/>
              <a:t>evolvability</a:t>
            </a:r>
          </a:p>
          <a:p>
            <a:pPr algn="r"/>
            <a:r>
              <a:rPr lang="he-IL" b="1" dirty="0" smtClean="0">
                <a:solidFill>
                  <a:srgbClr val="00B050"/>
                </a:solidFill>
              </a:rPr>
              <a:t>תמיכה בהשערה האדפטיבית</a:t>
            </a: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4098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221838"/>
            <a:ext cx="3124200" cy="25042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6200" y="4114800"/>
            <a:ext cx="2414155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הליקובקטר פילורי</a:t>
            </a:r>
            <a:endParaRPr lang="he-IL" sz="2400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06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1600200"/>
            <a:ext cx="4953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he-IL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he-IL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he-IL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he-IL" dirty="0" smtClean="0">
                <a:solidFill>
                  <a:schemeClr val="tx2"/>
                </a:solidFill>
              </a:rPr>
              <a:t>איך </a:t>
            </a:r>
            <a:r>
              <a:rPr lang="he-IL" dirty="0">
                <a:solidFill>
                  <a:schemeClr val="tx2"/>
                </a:solidFill>
              </a:rPr>
              <a:t>משפיע קצב מוטציה משתנה על האבולוציה?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36999" y="155509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3023" y="5798047"/>
            <a:ext cx="7200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200" dirty="0" smtClean="0"/>
              <a:t>מממ...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9047" y="901503"/>
            <a:ext cx="122413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200" dirty="0" smtClean="0"/>
              <a:t>אאוקריוטים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 rot="20214207">
            <a:off x="1909207" y="206336"/>
            <a:ext cx="7200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200" dirty="0" smtClean="0"/>
              <a:t>בקטריה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 rot="685601">
            <a:off x="1998950" y="711797"/>
            <a:ext cx="7200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200" dirty="0" smtClean="0"/>
              <a:t>ארכיאה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 rot="1178531">
            <a:off x="2019253" y="1087601"/>
            <a:ext cx="7200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200" dirty="0" smtClean="0"/>
              <a:t>צמחים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561933" y="1501365"/>
            <a:ext cx="68351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200" dirty="0" smtClean="0"/>
              <a:t>פטריות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 rot="19286573">
            <a:off x="826247" y="1392570"/>
            <a:ext cx="80408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200" dirty="0" smtClean="0"/>
              <a:t>חיות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621175" y="4861943"/>
            <a:ext cx="36004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700" dirty="0" smtClean="0"/>
              <a:t>מיונז</a:t>
            </a:r>
            <a:endParaRPr lang="en-US" sz="7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274638"/>
            <a:ext cx="5715000" cy="1143000"/>
          </a:xfrm>
        </p:spPr>
        <p:txBody>
          <a:bodyPr>
            <a:normAutofit fontScale="90000"/>
          </a:bodyPr>
          <a:lstStyle/>
          <a:p>
            <a:r>
              <a:rPr lang="he-IL" dirty="0" smtClean="0"/>
              <a:t>אבולוציה עם מוטציה מושרית עקה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268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1" y="4724401"/>
            <a:ext cx="7762009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בעיה פתוחה באבולוציה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575" y="1600200"/>
            <a:ext cx="6160625" cy="4525963"/>
          </a:xfrm>
        </p:spPr>
        <p:txBody>
          <a:bodyPr/>
          <a:lstStyle/>
          <a:p>
            <a:pPr marL="0" indent="0">
              <a:buNone/>
            </a:pPr>
            <a:r>
              <a:rPr lang="he-IL" dirty="0" smtClean="0"/>
              <a:t>הבעיה הוצגה ע"י סיוול רייט ב-1931:</a:t>
            </a:r>
          </a:p>
          <a:p>
            <a:pPr marL="0" indent="0">
              <a:buNone/>
            </a:pPr>
            <a:endParaRPr lang="he-IL" dirty="0" smtClean="0"/>
          </a:p>
          <a:p>
            <a:pPr marL="0" indent="0">
              <a:buNone/>
            </a:pPr>
            <a:r>
              <a:rPr lang="he-IL" b="1" dirty="0" smtClean="0"/>
              <a:t>אם להתאמה חדשה דרושות מספר מוטציות, אך כל מוטציה בנפרד היא שלילית, כיצד תתפתח ההתאמה?</a:t>
            </a:r>
          </a:p>
          <a:p>
            <a:pPr marL="0" indent="0">
              <a:buNone/>
            </a:pP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122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57" y="152400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47931" y="4724400"/>
            <a:ext cx="9332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100" dirty="0" smtClean="0"/>
              <a:t>Wright, 1988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79967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של תכונות מורכבות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2728" y="1143000"/>
            <a:ext cx="6563072" cy="48768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קריטריון</a:t>
            </a:r>
            <a:endParaRPr lang="en-US" sz="2000" dirty="0" smtClean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שתי תכונות או יותר צריכות לעבור התאמה</a:t>
            </a:r>
            <a:endParaRPr lang="en-US" sz="2000" dirty="0" smtClean="0"/>
          </a:p>
          <a:p>
            <a:pPr algn="r"/>
            <a:r>
              <a:rPr lang="he-IL" sz="2000" dirty="0" smtClean="0"/>
              <a:t>שינוי בתכונה אחת בלבד גורם לירידה בכשירות</a:t>
            </a:r>
            <a:endParaRPr lang="en-US" sz="2000" dirty="0" smtClean="0"/>
          </a:p>
          <a:p>
            <a:pPr marL="0" indent="0" algn="r">
              <a:buNone/>
            </a:pPr>
            <a:endParaRPr lang="en-US" sz="2000" dirty="0" smtClean="0"/>
          </a:p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כנפיים ועצמות</a:t>
            </a:r>
            <a:endParaRPr lang="en-US" sz="2000" dirty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תעופה עם עצמות כבדות היא בזבזנית</a:t>
            </a:r>
          </a:p>
          <a:p>
            <a:pPr algn="r"/>
            <a:r>
              <a:rPr lang="he-IL" sz="2000" dirty="0" smtClean="0"/>
              <a:t>הליכה וטיפוס עם עצמות קלות היא מסוכנת</a:t>
            </a:r>
          </a:p>
          <a:p>
            <a:pPr marL="0" indent="0" algn="r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מקור פחמן (סוכר) חדש</a:t>
            </a:r>
            <a:endParaRPr lang="en-US" sz="2000" dirty="0" smtClean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נחוצים שני חלבונים חדשים, כל אחד בזבזני ללא השני:</a:t>
            </a:r>
          </a:p>
          <a:p>
            <a:pPr lvl="1"/>
            <a:r>
              <a:rPr lang="he-IL" sz="1600" dirty="0" smtClean="0"/>
              <a:t>משאבה להכנסת הסוכר לתוך התא</a:t>
            </a:r>
          </a:p>
          <a:p>
            <a:pPr lvl="1"/>
            <a:r>
              <a:rPr lang="he-IL" sz="1600" dirty="0" smtClean="0"/>
              <a:t>אנזים לעיכול הסוכר</a:t>
            </a:r>
          </a:p>
          <a:p>
            <a:pPr marL="0" indent="0" algn="r">
              <a:buNone/>
            </a:pPr>
            <a:endParaRPr lang="en-US" sz="2000" dirty="0" smtClean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שפה ותקשורת</a:t>
            </a:r>
            <a:endParaRPr lang="en-US" sz="2000" dirty="0" smtClean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שידור חושף את הפרט לטריפה</a:t>
            </a:r>
          </a:p>
          <a:p>
            <a:pPr algn="r"/>
            <a:r>
              <a:rPr lang="he-IL" sz="2000" dirty="0" smtClean="0"/>
              <a:t>קליטה היא בזבזנית ורועשת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45</a:t>
            </a:fld>
            <a:endParaRPr lang="he-IL" dirty="0"/>
          </a:p>
        </p:txBody>
      </p:sp>
      <p:grpSp>
        <p:nvGrpSpPr>
          <p:cNvPr id="8" name="Group 7"/>
          <p:cNvGrpSpPr/>
          <p:nvPr/>
        </p:nvGrpSpPr>
        <p:grpSpPr>
          <a:xfrm>
            <a:off x="-6401" y="3581400"/>
            <a:ext cx="2138213" cy="3267384"/>
            <a:chOff x="6991302" y="3690008"/>
            <a:chExt cx="2138213" cy="3267384"/>
          </a:xfrm>
        </p:grpSpPr>
        <p:pic>
          <p:nvPicPr>
            <p:cNvPr id="1026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302" y="371739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956376" y="3690008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902070" y="6578516"/>
            <a:ext cx="106471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050" dirty="0" smtClean="0"/>
              <a:t>warksbats.co.uk</a:t>
            </a:r>
            <a:endParaRPr lang="he-IL" sz="1050" dirty="0"/>
          </a:p>
        </p:txBody>
      </p:sp>
      <p:grpSp>
        <p:nvGrpSpPr>
          <p:cNvPr id="11" name="Group 10"/>
          <p:cNvGrpSpPr/>
          <p:nvPr/>
        </p:nvGrpSpPr>
        <p:grpSpPr>
          <a:xfrm>
            <a:off x="762000" y="1371600"/>
            <a:ext cx="1925408" cy="2600919"/>
            <a:chOff x="7255383" y="692696"/>
            <a:chExt cx="1925408" cy="2600919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616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פשוט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41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adventuretrekking.org/images/Ronthipeak6065m_0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" r="8115"/>
          <a:stretch/>
        </p:blipFill>
        <p:spPr bwMode="auto">
          <a:xfrm>
            <a:off x="691750" y="609600"/>
            <a:ext cx="7843235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פשוט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13368" y="182582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048000" y="2622582"/>
            <a:ext cx="3048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352800" y="2016666"/>
            <a:ext cx="1184855" cy="5741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181600" y="2016666"/>
            <a:ext cx="1120184" cy="9869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286759" y="3055935"/>
            <a:ext cx="495300" cy="43366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19200" y="3030683"/>
            <a:ext cx="1295400" cy="108411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514600" y="3003581"/>
            <a:ext cx="533400" cy="2710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ttp://www.biologycorner.com/resources/prokaryote_color_key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88" y="3394800"/>
            <a:ext cx="87591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biologycorner.com/resources/prokaryote_color_key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888" y="1337400"/>
            <a:ext cx="87591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biologycorner.com/resources/prokaryote_color_key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788" y="2303733"/>
            <a:ext cx="87591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3135868"/>
            <a:ext cx="140931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רגיש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172088" y="2069068"/>
            <a:ext cx="140931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פחות רגיש</a:t>
            </a:r>
            <a:endParaRPr lang="he-IL" dirty="0"/>
          </a:p>
        </p:txBody>
      </p:sp>
      <p:sp>
        <p:nvSpPr>
          <p:cNvPr id="20" name="TextBox 19"/>
          <p:cNvSpPr txBox="1"/>
          <p:nvPr/>
        </p:nvSpPr>
        <p:spPr>
          <a:xfrm>
            <a:off x="4876800" y="1143000"/>
            <a:ext cx="140931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לא רגיש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90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19" grpId="0"/>
      <p:bldP spid="2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2" name="Picture 8" descr="https://lh4.googleusercontent.com/-md4tLLTACsU/RZpLnIjV7BI/AAAAAAAAAJE/ezOeduLxDEo/s640/sbudnik%2520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64600"/>
            <a:ext cx="768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79247" y="1648427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86000" y="2452570"/>
            <a:ext cx="1054784" cy="6022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01466" y="2117643"/>
            <a:ext cx="377781" cy="43700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861064" y="1941835"/>
            <a:ext cx="1219200" cy="8166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172200" y="284311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416984" y="2033331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810000" y="2438400"/>
            <a:ext cx="191466" cy="1162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6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Oval 20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7300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birdclubsva.org/Jomla/images/stories/bird%2015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17" y="1358400"/>
            <a:ext cx="133118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encrypted-tbn2.gstatic.com/images?q=tbn:ANd9GcSVCTEB_GvRBxpudWs8u9nc8_65R16Ad1MJLlysfomR1DV5wSczd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51" b="89888" l="1767" r="97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5" y="2117341"/>
            <a:ext cx="171707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77545" y="1600200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אין כנפיים</a:t>
            </a:r>
          </a:p>
          <a:p>
            <a:pPr algn="ctr"/>
            <a:r>
              <a:rPr lang="he-IL" dirty="0" smtClean="0"/>
              <a:t>עצמות כבדות</a:t>
            </a:r>
            <a:endParaRPr lang="he-IL" dirty="0"/>
          </a:p>
        </p:txBody>
      </p:sp>
      <p:sp>
        <p:nvSpPr>
          <p:cNvPr id="23" name="TextBox 22"/>
          <p:cNvSpPr txBox="1"/>
          <p:nvPr/>
        </p:nvSpPr>
        <p:spPr>
          <a:xfrm>
            <a:off x="2877612" y="2173069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אין כנפיים</a:t>
            </a:r>
          </a:p>
          <a:p>
            <a:pPr algn="ctr"/>
            <a:r>
              <a:rPr lang="he-IL" dirty="0" smtClean="0"/>
              <a:t>עצמות קלות</a:t>
            </a:r>
            <a:endParaRPr lang="he-IL" dirty="0"/>
          </a:p>
        </p:txBody>
      </p:sp>
      <p:sp>
        <p:nvSpPr>
          <p:cNvPr id="24" name="TextBox 23"/>
          <p:cNvSpPr txBox="1"/>
          <p:nvPr/>
        </p:nvSpPr>
        <p:spPr>
          <a:xfrm>
            <a:off x="5427435" y="1268408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יש כנפיים</a:t>
            </a:r>
          </a:p>
          <a:p>
            <a:pPr algn="ctr"/>
            <a:r>
              <a:rPr lang="he-IL" dirty="0" smtClean="0"/>
              <a:t>עצמות קלות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0309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8" grpId="0" animBg="1"/>
      <p:bldP spid="21" grpId="0" animBg="1"/>
      <p:bldP spid="5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/>
              <a:t>גנטיקה של אוכלוסיות </a:t>
            </a:r>
            <a:r>
              <a:rPr lang="en-US" dirty="0"/>
              <a:t>Population Genetics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b="1" dirty="0" smtClean="0"/>
              <a:t>אבולוציה מתמטית, חישובית ותיאורטית</a:t>
            </a:r>
          </a:p>
          <a:p>
            <a:r>
              <a:rPr lang="he-IL" dirty="0" smtClean="0"/>
              <a:t>תורת ההסתברות</a:t>
            </a:r>
          </a:p>
          <a:p>
            <a:r>
              <a:rPr lang="he-IL" dirty="0" smtClean="0"/>
              <a:t>תורת המשחקים</a:t>
            </a:r>
          </a:p>
          <a:p>
            <a:r>
              <a:rPr lang="he-IL" dirty="0" smtClean="0"/>
              <a:t>מערכות דינאמיות</a:t>
            </a:r>
          </a:p>
          <a:p>
            <a:r>
              <a:rPr lang="he-IL" dirty="0" smtClean="0"/>
              <a:t>מערכות סטוכסטיות</a:t>
            </a:r>
          </a:p>
          <a:p>
            <a:r>
              <a:rPr lang="he-IL" dirty="0" smtClean="0"/>
              <a:t>סימולציות מחשב</a:t>
            </a:r>
          </a:p>
          <a:p>
            <a:r>
              <a:rPr lang="he-IL" dirty="0" smtClean="0"/>
              <a:t>סטטיסטיקה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Usel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7" y="2285906"/>
            <a:ext cx="5163403" cy="457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197" y="6488668"/>
            <a:ext cx="138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xkcd.com/55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057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מעבר לפסגת כשירות גבוהה יותר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פסגה נמוכה</a:t>
            </a:r>
            <a:endParaRPr lang="he-IL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עמק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163472" y="170497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פסגה גבוהה</a:t>
            </a:r>
            <a:endParaRPr lang="he-IL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5776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62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258947" y="1490313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מושרית עקה בנוף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8985" y="1869755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קצב מוטציה נמוך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3527" y="1521097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קצב מוטציה גבוה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1369750" y="388471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4570710" y="3206675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/>
          <p:cNvSpPr/>
          <p:nvPr/>
        </p:nvSpPr>
        <p:spPr>
          <a:xfrm>
            <a:off x="1979350" y="5408710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219200" y="2331420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213958" y="1982762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448567" y="2209801"/>
            <a:ext cx="2122143" cy="111649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805683" y="4570510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194414" y="1982762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959806" y="4805118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040291" y="1982762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172200" y="1828800"/>
            <a:ext cx="267464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/>
              <a:t>הגברת קצב המוטציה בפרטים שנמצאים מתחת ל</a:t>
            </a:r>
            <a:r>
              <a:rPr lang="he-IL" sz="3200" b="1" dirty="0" smtClean="0"/>
              <a:t>שתי</a:t>
            </a:r>
            <a:r>
              <a:rPr lang="he-IL" sz="3200" dirty="0" smtClean="0"/>
              <a:t> פסגות הכשירות</a:t>
            </a:r>
            <a:endParaRPr lang="en-US" sz="3200" i="1" dirty="0" smtClean="0"/>
          </a:p>
        </p:txBody>
      </p:sp>
    </p:spTree>
    <p:extLst>
      <p:ext uri="{BB962C8B-B14F-4D97-AF65-F5344CB8AC3E}">
        <p14:creationId xmlns:p14="http://schemas.microsoft.com/office/powerpoint/2010/main" val="58003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workspace\ruggedsim\manuscript\analytic_simulation_comparison_SIM_U_0.0004_s_0.10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7316787" cy="548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81600" y="1656160"/>
            <a:ext cx="2362200" cy="1367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מוטציה מושרית עקה בנוף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9200" y="1765995"/>
            <a:ext cx="23622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>
                <a:solidFill>
                  <a:schemeClr val="accent1"/>
                </a:solidFill>
              </a:rPr>
              <a:t>קירוב מלא</a:t>
            </a:r>
          </a:p>
          <a:p>
            <a:pPr algn="ctr" rtl="1"/>
            <a:r>
              <a:rPr lang="he-IL" sz="2400" dirty="0" smtClean="0">
                <a:solidFill>
                  <a:schemeClr val="accent2"/>
                </a:solidFill>
              </a:rPr>
              <a:t>קירוב חלקי</a:t>
            </a:r>
          </a:p>
          <a:p>
            <a:pPr algn="ctr" rtl="1"/>
            <a:r>
              <a:rPr lang="he-IL" sz="2400" dirty="0" smtClean="0"/>
              <a:t>תוצאות סימולציות</a:t>
            </a:r>
            <a:endParaRPr lang="he-IL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895600" y="609600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8322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זמן למעבר לפסגה הגבוהה</a:t>
            </a:r>
            <a:endParaRPr lang="he-IL" sz="28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981200" y="2286000"/>
            <a:ext cx="533400" cy="3442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4600" y="1981200"/>
            <a:ext cx="2362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קצב מוטציה קבוע נמוך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2785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אבולוציה של תכונות מורכבות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מוטציה מושרה עקה </a:t>
            </a:r>
            <a:r>
              <a:rPr lang="he-IL" b="1" dirty="0" smtClean="0"/>
              <a:t>מאיץ </a:t>
            </a:r>
            <a:r>
              <a:rPr lang="he-IL" dirty="0" smtClean="0"/>
              <a:t>את האבולוציה של תכונות מורכבות</a:t>
            </a:r>
            <a:endParaRPr lang="he-IL" b="1" dirty="0" smtClean="0">
              <a:solidFill>
                <a:schemeClr val="accent1"/>
              </a:solidFill>
            </a:endParaRPr>
          </a:p>
          <a:p>
            <a:pPr algn="r"/>
            <a:r>
              <a:rPr lang="he-IL" dirty="0" smtClean="0"/>
              <a:t>נותן מענה לבעיה פתוחה באבולוציה מ-1931</a:t>
            </a:r>
          </a:p>
          <a:p>
            <a:pPr marL="0" indent="0" algn="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9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49648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4572000" y="3970351"/>
            <a:ext cx="3080021" cy="2498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5151120"/>
            <a:ext cx="762000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13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חסינות לאנטיביוטיקה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8196" name="Picture 4" descr="http://www.channelstv.com/home/wp-content/uploads/2012/11/AntibioticResista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7620000" cy="484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3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חסינות לפניצילין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>
                <a:solidFill>
                  <a:schemeClr val="tx2"/>
                </a:solidFill>
              </a:rPr>
              <a:t>מספר רב של אנזימים שמעניקים </a:t>
            </a:r>
            <a:r>
              <a:rPr lang="he-IL" dirty="0">
                <a:solidFill>
                  <a:schemeClr val="tx2"/>
                </a:solidFill>
              </a:rPr>
              <a:t>חסינות </a:t>
            </a:r>
            <a:r>
              <a:rPr lang="he-IL" dirty="0" smtClean="0">
                <a:solidFill>
                  <a:schemeClr val="tx2"/>
                </a:solidFill>
              </a:rPr>
              <a:t>לפניצילין </a:t>
            </a:r>
            <a:endParaRPr lang="he-IL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04800" y="1828800"/>
            <a:ext cx="8262000" cy="4818935"/>
            <a:chOff x="-76200" y="2105085"/>
            <a:chExt cx="8262000" cy="481893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2590800"/>
              <a:ext cx="7804800" cy="3993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895600" y="6400800"/>
              <a:ext cx="35814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800" dirty="0" smtClean="0"/>
                <a:t>שנה</a:t>
              </a:r>
              <a:endParaRPr lang="he-IL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76200" y="2105085"/>
              <a:ext cx="615553" cy="4524315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1">
              <a:spAutoFit/>
            </a:bodyPr>
            <a:lstStyle/>
            <a:p>
              <a:pPr algn="ctr"/>
              <a:r>
                <a:rPr lang="he-IL" sz="2800" dirty="0" smtClean="0"/>
                <a:t>מספר האנזימים השונים שזוהו</a:t>
              </a:r>
              <a:endParaRPr lang="he-IL" sz="2800" dirty="0"/>
            </a:p>
          </p:txBody>
        </p:sp>
        <p:pic>
          <p:nvPicPr>
            <p:cNvPr id="10244" name="Picture 4" descr="http://upload.wikimedia.org/wikipedia/commons/thumb/8/87/PDB_1bsg_EBI.jpg/300px-PDB_1bsg_EBI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98" t="10985" r="8766" b="8777"/>
            <a:stretch/>
          </p:blipFill>
          <p:spPr bwMode="auto">
            <a:xfrm>
              <a:off x="1295400" y="2723824"/>
              <a:ext cx="3657600" cy="26863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14" name="TextBox 13"/>
            <p:cNvSpPr txBox="1"/>
            <p:nvPr/>
          </p:nvSpPr>
          <p:spPr>
            <a:xfrm>
              <a:off x="6629400" y="2678668"/>
              <a:ext cx="1371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b="1" dirty="0" smtClean="0"/>
                <a:t>2009 - 900</a:t>
              </a:r>
              <a:endParaRPr lang="he-IL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33900" y="5638800"/>
              <a:ext cx="13335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b="1" dirty="0" smtClean="0"/>
                <a:t>1989 - 100</a:t>
              </a:r>
              <a:endParaRPr lang="he-IL" b="1" dirty="0"/>
            </a:p>
          </p:txBody>
        </p:sp>
      </p:grp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44160" y="6629400"/>
            <a:ext cx="3918240" cy="30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200" dirty="0" smtClean="0">
                <a:latin typeface="Arial" charset="0"/>
                <a:cs typeface="+mj-cs"/>
              </a:rPr>
              <a:t>Davies </a:t>
            </a:r>
            <a:r>
              <a:rPr lang="en-GB" sz="1200" dirty="0">
                <a:latin typeface="Arial" charset="0"/>
                <a:cs typeface="+mj-cs"/>
              </a:rPr>
              <a:t>and Davies </a:t>
            </a:r>
            <a:r>
              <a:rPr lang="en-GB" sz="1200" dirty="0" smtClean="0">
                <a:latin typeface="Arial" charset="0"/>
                <a:cs typeface="+mj-cs"/>
              </a:rPr>
              <a:t>2010</a:t>
            </a:r>
            <a:endParaRPr lang="en-GB" sz="1200" dirty="0">
              <a:latin typeface="Arial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8802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7"/>
          <a:stretch/>
        </p:blipFill>
        <p:spPr bwMode="auto">
          <a:xfrm>
            <a:off x="304800" y="1752600"/>
            <a:ext cx="8742434" cy="4744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"דרך המשי" של חסינות מסוג </a:t>
            </a:r>
            <a:r>
              <a:rPr lang="en-US" dirty="0" smtClean="0"/>
              <a:t>CTX-M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66800" y="6096000"/>
            <a:ext cx="1524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2675400" y="5105400"/>
            <a:ext cx="180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514600" y="4572000"/>
            <a:ext cx="180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4572000" y="1600200"/>
            <a:ext cx="180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5653288" y="5786735"/>
            <a:ext cx="150951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a - </a:t>
            </a:r>
            <a:r>
              <a:rPr lang="he-IL" dirty="0" smtClean="0"/>
              <a:t>לבנון</a:t>
            </a:r>
            <a:endParaRPr lang="en-US" dirty="0" smtClean="0"/>
          </a:p>
          <a:p>
            <a:r>
              <a:rPr lang="en-US" b="1" dirty="0" smtClean="0"/>
              <a:t>b – </a:t>
            </a:r>
            <a:r>
              <a:rPr lang="he-IL" b="1" dirty="0" smtClean="0"/>
              <a:t>ישראל</a:t>
            </a:r>
          </a:p>
          <a:p>
            <a:r>
              <a:rPr lang="en-US" dirty="0" smtClean="0"/>
              <a:t>c - </a:t>
            </a:r>
            <a:r>
              <a:rPr lang="he-IL" dirty="0" smtClean="0"/>
              <a:t>כווית</a:t>
            </a:r>
            <a:endParaRPr lang="he-IL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172200" y="4953000"/>
            <a:ext cx="381000" cy="1143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4160" y="6629400"/>
            <a:ext cx="3918240" cy="30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200" dirty="0" smtClean="0">
                <a:latin typeface="Arial" charset="0"/>
                <a:cs typeface="+mj-cs"/>
              </a:rPr>
              <a:t>Davies </a:t>
            </a:r>
            <a:r>
              <a:rPr lang="en-GB" sz="1200" dirty="0">
                <a:latin typeface="Arial" charset="0"/>
                <a:cs typeface="+mj-cs"/>
              </a:rPr>
              <a:t>and Davies </a:t>
            </a:r>
            <a:r>
              <a:rPr lang="en-GB" sz="1200" dirty="0" smtClean="0">
                <a:latin typeface="Arial" charset="0"/>
                <a:cs typeface="+mj-cs"/>
              </a:rPr>
              <a:t>2010</a:t>
            </a:r>
            <a:endParaRPr lang="en-GB" sz="1200" dirty="0">
              <a:latin typeface="Arial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9892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המחיר הכלכלי של חסינות לאנטיביוטיקה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9218" name="Picture 2" descr="http://cid.oxfordjournals.org/content/49/8/1175/F2.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6" r="31939" b="10008"/>
          <a:stretch/>
        </p:blipFill>
        <p:spPr bwMode="auto">
          <a:xfrm>
            <a:off x="0" y="1486694"/>
            <a:ext cx="7641604" cy="49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53000" y="1267361"/>
            <a:ext cx="40386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 smtClean="0"/>
              <a:t>הורדת אחוז החסינות מ-13.5%</a:t>
            </a:r>
            <a:r>
              <a:rPr lang="en-US" sz="2000" dirty="0" smtClean="0"/>
              <a:t> </a:t>
            </a:r>
            <a:r>
              <a:rPr lang="he-IL" sz="2000" dirty="0" smtClean="0"/>
              <a:t>ל-10% ב-1,391 חולים:</a:t>
            </a:r>
          </a:p>
          <a:p>
            <a:pPr algn="ctr" rtl="1"/>
            <a:r>
              <a:rPr lang="he-IL" sz="2000" dirty="0" smtClean="0"/>
              <a:t>חסכון של 2.7 מיליון דולר</a:t>
            </a:r>
          </a:p>
          <a:p>
            <a:pPr algn="ctr" rtl="1"/>
            <a:r>
              <a:rPr lang="he-IL" sz="2000" dirty="0" smtClean="0"/>
              <a:t>או 1,948$ לחולה</a:t>
            </a:r>
            <a:endParaRPr lang="he-IL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6292334"/>
            <a:ext cx="91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13.5%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7023534" y="6248400"/>
            <a:ext cx="6726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10%</a:t>
            </a:r>
            <a:endParaRPr lang="he-IL" dirty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4160" y="6626136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200" dirty="0">
                <a:latin typeface="Arial" charset="0"/>
                <a:cs typeface="+mj-cs"/>
              </a:rPr>
              <a:t>Roberts </a:t>
            </a:r>
            <a:r>
              <a:rPr lang="en-GB" sz="1200" dirty="0" smtClean="0">
                <a:latin typeface="Arial" charset="0"/>
                <a:cs typeface="+mj-cs"/>
              </a:rPr>
              <a:t>et al</a:t>
            </a:r>
            <a:r>
              <a:rPr lang="en-US" sz="1200" dirty="0" smtClean="0">
                <a:latin typeface="Arial" charset="0"/>
                <a:cs typeface="+mj-cs"/>
              </a:rPr>
              <a:t>,</a:t>
            </a:r>
            <a:r>
              <a:rPr lang="en-GB" sz="1200" dirty="0" smtClean="0">
                <a:latin typeface="Arial" charset="0"/>
                <a:cs typeface="+mj-cs"/>
              </a:rPr>
              <a:t>. </a:t>
            </a:r>
            <a:r>
              <a:rPr lang="he-IL" sz="1200" dirty="0" smtClean="0">
                <a:latin typeface="Arial" charset="0"/>
                <a:cs typeface="+mj-cs"/>
              </a:rPr>
              <a:t>2009</a:t>
            </a:r>
            <a:endParaRPr lang="en-GB" sz="1200" dirty="0">
              <a:latin typeface="Arial" charset="0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3102" y="4741434"/>
            <a:ext cx="3886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עלות רפואית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1199882" y="2286000"/>
            <a:ext cx="3886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עלות חברתית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9589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של חסינות לאנטיביוטיקה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371600"/>
            <a:ext cx="6058023" cy="5328000"/>
          </a:xfrm>
        </p:spPr>
      </p:pic>
      <p:sp>
        <p:nvSpPr>
          <p:cNvPr id="8" name="TextBox 7"/>
          <p:cNvSpPr txBox="1"/>
          <p:nvPr/>
        </p:nvSpPr>
        <p:spPr>
          <a:xfrm>
            <a:off x="3733800" y="2133600"/>
            <a:ext cx="15240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בית חולים</a:t>
            </a:r>
            <a:endParaRPr lang="he-IL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733800" y="1447800"/>
            <a:ext cx="15240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קהילה</a:t>
            </a:r>
            <a:endParaRPr lang="he-IL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105023" y="2362200"/>
            <a:ext cx="15240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000" dirty="0" smtClean="0"/>
              <a:t>חולים עם חיידק רגיש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47823" y="5540514"/>
            <a:ext cx="1676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חולים עם חיידק חסין 1#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772023" y="5540514"/>
            <a:ext cx="1676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חולים עם חיידק חסין 2#</a:t>
            </a:r>
            <a:endParaRPr lang="he-IL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352800" y="3864114"/>
            <a:ext cx="15240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חולים ללא חיידק</a:t>
            </a:r>
            <a:endParaRPr lang="he-IL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5410200" y="1066800"/>
            <a:ext cx="3505200" cy="57554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dirty="0">
                <a:solidFill>
                  <a:schemeClr val="tx2"/>
                </a:solidFill>
              </a:rPr>
              <a:t>המודל: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dirty="0" smtClean="0"/>
              <a:t>בית חולים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dirty="0" smtClean="0"/>
              <a:t>חיידק 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dirty="0" smtClean="0"/>
              <a:t>שתי תרופות שונות</a:t>
            </a:r>
          </a:p>
          <a:p>
            <a:pPr algn="r" rtl="1"/>
            <a:r>
              <a:rPr lang="he-IL" sz="3200" dirty="0" smtClean="0">
                <a:solidFill>
                  <a:schemeClr val="tx2"/>
                </a:solidFill>
              </a:rPr>
              <a:t>מדיניות </a:t>
            </a:r>
            <a:r>
              <a:rPr lang="he-IL" sz="3200" dirty="0">
                <a:solidFill>
                  <a:schemeClr val="tx2"/>
                </a:solidFill>
              </a:rPr>
              <a:t>מתן אנטיביוטיקה בבית חולים: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b="1" dirty="0" smtClean="0"/>
              <a:t>מחזוריות</a:t>
            </a:r>
            <a:r>
              <a:rPr lang="he-IL" sz="2400" dirty="0" smtClean="0"/>
              <a:t> – החלפת התרופה כל יום/שבוע/חודש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b="1" dirty="0" smtClean="0"/>
              <a:t>ערבוב</a:t>
            </a:r>
            <a:r>
              <a:rPr lang="he-IL" sz="2400" dirty="0" smtClean="0"/>
              <a:t> – החלפת התרופה לכל חולה שמגיע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b="1" dirty="0" smtClean="0"/>
              <a:t>שילוב</a:t>
            </a:r>
            <a:r>
              <a:rPr lang="he-IL" sz="2400" dirty="0" smtClean="0"/>
              <a:t> – מתן שתי תרופות במקביל</a:t>
            </a:r>
            <a:endParaRPr lang="he-IL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-73224" y="6488668"/>
            <a:ext cx="51786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Bergstrom et al., 2004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0505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5" y="1295400"/>
            <a:ext cx="8688735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קצב מוטציה מושרה עקה משנה את הדינמיקה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76200" y="12954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הופעת חסינות כפולה</a:t>
            </a:r>
            <a:endParaRPr lang="he-IL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571500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2971800"/>
            <a:ext cx="3581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 smtClean="0">
                <a:solidFill>
                  <a:schemeClr val="accent1"/>
                </a:solidFill>
              </a:rPr>
              <a:t>מחזוריות</a:t>
            </a:r>
            <a:endParaRPr lang="he-IL" sz="2800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8400" y="1905000"/>
            <a:ext cx="3581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 smtClean="0">
                <a:solidFill>
                  <a:schemeClr val="accent3"/>
                </a:solidFill>
              </a:rPr>
              <a:t>ערבוב</a:t>
            </a:r>
            <a:endParaRPr lang="he-IL" sz="2800" b="1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8400" y="2438400"/>
            <a:ext cx="3581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 smtClean="0">
                <a:solidFill>
                  <a:schemeClr val="accent2"/>
                </a:solidFill>
              </a:rPr>
              <a:t>שילוב</a:t>
            </a:r>
            <a:endParaRPr lang="he-IL" sz="2800" b="1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62800" y="4267200"/>
            <a:ext cx="1524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90600" y="2438400"/>
            <a:ext cx="228600" cy="990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76200" y="6488668"/>
            <a:ext cx="51786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 smtClean="0"/>
              <a:t>Ubolski</a:t>
            </a:r>
            <a:r>
              <a:rPr lang="en-US" dirty="0" smtClean="0"/>
              <a:t> and </a:t>
            </a:r>
            <a:r>
              <a:rPr lang="en-US" dirty="0" err="1" smtClean="0"/>
              <a:t>Hadany</a:t>
            </a:r>
            <a:r>
              <a:rPr lang="en-US" dirty="0" smtClean="0"/>
              <a:t>,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2590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גנטיקה של אוכלוסיות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4006770"/>
            <a:ext cx="2590800" cy="28315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ר.א. פישר</a:t>
            </a:r>
          </a:p>
          <a:p>
            <a:pPr algn="r" rtl="1"/>
            <a:r>
              <a:rPr lang="he-IL" dirty="0" smtClean="0"/>
              <a:t>1890-1962, אנגליה ואוסטרליה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"</a:t>
            </a:r>
            <a:r>
              <a:rPr lang="he-IL" i="1" dirty="0" smtClean="0"/>
              <a:t>הביולוג הגדול ביותר מאז דארווין</a:t>
            </a:r>
            <a:r>
              <a:rPr lang="he-IL" dirty="0" smtClean="0"/>
              <a:t>"</a:t>
            </a:r>
            <a:r>
              <a:rPr lang="en-US" dirty="0" smtClean="0"/>
              <a:t> </a:t>
            </a:r>
            <a:r>
              <a:rPr lang="he-IL" dirty="0" smtClean="0"/>
              <a:t>– </a:t>
            </a:r>
            <a:r>
              <a:rPr lang="he-IL" sz="1600" dirty="0" smtClean="0"/>
              <a:t>ריצ'רד דוקינס</a:t>
            </a:r>
          </a:p>
          <a:p>
            <a:pPr algn="r" rtl="1"/>
            <a:r>
              <a:rPr lang="he-IL" dirty="0" smtClean="0"/>
              <a:t>"</a:t>
            </a:r>
            <a:r>
              <a:rPr lang="he-IL" i="1" dirty="0" smtClean="0"/>
              <a:t>גאון שכמעט לבדו יצר את היסודות של מדע הסטטיסטיקה המודרנית</a:t>
            </a:r>
            <a:r>
              <a:rPr lang="he-IL" dirty="0" smtClean="0"/>
              <a:t>" – </a:t>
            </a:r>
            <a:r>
              <a:rPr lang="he-IL" sz="1600" dirty="0" smtClean="0"/>
              <a:t>אנדרס האלד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85199" y="4036874"/>
            <a:ext cx="2590800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סיוול רייט</a:t>
            </a:r>
          </a:p>
          <a:p>
            <a:pPr algn="r" rtl="1"/>
            <a:r>
              <a:rPr lang="he-IL" dirty="0" smtClean="0"/>
              <a:t>1889-1988, ארה"ב</a:t>
            </a:r>
          </a:p>
          <a:p>
            <a:pPr algn="r" rtl="1"/>
            <a:endParaRPr lang="he-IL" dirty="0" smtClean="0"/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הדגיש את ההשפעה של תהליכים אקראיים על אבולוציה ואדפטציה</a:t>
            </a:r>
            <a:endParaRPr lang="he-IL" sz="1600" dirty="0"/>
          </a:p>
        </p:txBody>
      </p:sp>
      <p:pic>
        <p:nvPicPr>
          <p:cNvPr id="1030" name="Picture 6" descr="http://www.harvardsquarelibrary.org/unitarians/images/wright-sewall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99" y="1228724"/>
            <a:ext cx="22383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172200" y="4038600"/>
            <a:ext cx="2590800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ג'.ב.ס. האלדיין</a:t>
            </a:r>
            <a:endParaRPr lang="he-IL" dirty="0"/>
          </a:p>
          <a:p>
            <a:pPr algn="r" rtl="1"/>
            <a:r>
              <a:rPr lang="he-IL" dirty="0" smtClean="0"/>
              <a:t>1892-1964, אנגליה, ארה"ב והודו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בין כתביו:</a:t>
            </a:r>
            <a:r>
              <a:rPr lang="en-US" dirty="0" smtClean="0"/>
              <a:t> </a:t>
            </a:r>
            <a:r>
              <a:rPr lang="he-IL" dirty="0" smtClean="0"/>
              <a:t>"תיאוריה מתמטית של ברירה טבעית ומלאכותית", "הגורמים לאבולוציה", "להיות בגודל הנכון"</a:t>
            </a:r>
            <a:endParaRPr lang="he-IL" sz="1600" dirty="0"/>
          </a:p>
        </p:txBody>
      </p:sp>
      <p:pic>
        <p:nvPicPr>
          <p:cNvPr id="1034" name="Picture 10" descr="http://apprendre-math.info/history/photos/Fish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8" y="1219200"/>
            <a:ext cx="2219632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mythirdculture.com/blog/wordpress/wp-content/uploads/2012/05/Picture-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19200"/>
            <a:ext cx="2250000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1219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solidFill>
                  <a:schemeClr val="bg1"/>
                </a:solidFill>
              </a:rPr>
              <a:t>72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29000" y="1219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99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6477000" y="1219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72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628900" y="6346924"/>
            <a:ext cx="38481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b="1" dirty="0" smtClean="0"/>
              <a:t>ממוצע – 81 שנים</a:t>
            </a:r>
            <a:endParaRPr lang="he-IL" sz="3200" b="1" dirty="0"/>
          </a:p>
        </p:txBody>
      </p:sp>
    </p:spTree>
    <p:extLst>
      <p:ext uri="{BB962C8B-B14F-4D97-AF65-F5344CB8AC3E}">
        <p14:creationId xmlns:p14="http://schemas.microsoft.com/office/powerpoint/2010/main" val="247457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אבולוציה של חסינות לאנטיביוטיקה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מוטציה מושרה עקה משנה את המדיניות העדיפה ל</a:t>
            </a:r>
            <a:r>
              <a:rPr lang="he-IL" b="1" dirty="0" smtClean="0"/>
              <a:t>צמצום ההופעה של חסינות כפולה</a:t>
            </a:r>
            <a:r>
              <a:rPr lang="he-IL" dirty="0" smtClean="0"/>
              <a:t> לאנטיביוטיקה</a:t>
            </a:r>
            <a:endParaRPr lang="he-IL" b="1" dirty="0" smtClean="0">
              <a:solidFill>
                <a:schemeClr val="accent1"/>
              </a:solidFill>
            </a:endParaRPr>
          </a:p>
          <a:p>
            <a:pPr marL="0" indent="0" algn="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7170" name="Picture 2" descr="http://static.guim.co.uk/sys-images/Guardian/Pix/pictures/2013/1/23/1358970065941/The-hospital-superbug-MRS-0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619500"/>
            <a:ext cx="4381500" cy="26289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59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אבולוציה של סרטן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79874" y="4419600"/>
            <a:ext cx="2877726" cy="2209800"/>
            <a:chOff x="228600" y="4495800"/>
            <a:chExt cx="2877726" cy="2209800"/>
          </a:xfrm>
        </p:grpSpPr>
        <p:pic>
          <p:nvPicPr>
            <p:cNvPr id="11272" name="Picture 8" descr="http://media.web.britannica.com/eb-media/12/104312-004-2E12350D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813" y="4495800"/>
              <a:ext cx="2876513" cy="216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28600" y="6243935"/>
              <a:ext cx="2414155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he-IL" sz="2400" dirty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חיידק שיגלה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37844" y="4055135"/>
            <a:ext cx="3286956" cy="2574265"/>
            <a:chOff x="3505200" y="4135800"/>
            <a:chExt cx="3286956" cy="2574265"/>
          </a:xfrm>
        </p:grpSpPr>
        <p:pic>
          <p:nvPicPr>
            <p:cNvPr id="11268" name="Picture 4" descr="http://www.research.bayer.com/img/stories/krebszellen/en/3_zoomed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4135800"/>
              <a:ext cx="3286956" cy="252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505200" y="6248400"/>
              <a:ext cx="2414155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he-IL" sz="2400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סרטן ריאות</a:t>
              </a:r>
              <a:endParaRPr lang="he-IL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524000"/>
            <a:ext cx="3810000" cy="2286001"/>
            <a:chOff x="228600" y="1905000"/>
            <a:chExt cx="3810000" cy="2286001"/>
          </a:xfrm>
        </p:grpSpPr>
        <p:pic>
          <p:nvPicPr>
            <p:cNvPr id="11266" name="Picture 2" descr="prostate cancer cells dividing 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905000"/>
              <a:ext cx="3810000" cy="228600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228600" y="3729335"/>
              <a:ext cx="3048000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he-IL" sz="2400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סרטן בלטות הערמונית</a:t>
              </a:r>
              <a:endParaRPr lang="he-IL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76800" y="1506954"/>
            <a:ext cx="2977200" cy="2303046"/>
            <a:chOff x="4272156" y="2089226"/>
            <a:chExt cx="2520000" cy="1949374"/>
          </a:xfrm>
        </p:grpSpPr>
        <p:pic>
          <p:nvPicPr>
            <p:cNvPr id="11270" name="Picture 6" descr="http://cache2.allpostersimages.com/p/LRG/38/3816/ZUBYF00Z/posters/beveridge-terry-dividing-pseudomonas-aeruginosa-bacteria-tem-negative-stain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585756" y="1775626"/>
              <a:ext cx="1892800" cy="252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4291445" y="3576935"/>
              <a:ext cx="2414155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he-IL" sz="2400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פסדומונס ארגינוזה</a:t>
              </a:r>
              <a:endParaRPr lang="he-IL" sz="2400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79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סרטן ומוטציה מושרית 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תאים סרטניים בתת-חמצן מגבירים את קצב המוטציה</a:t>
            </a:r>
          </a:p>
          <a:p>
            <a:r>
              <a:rPr lang="he-IL" dirty="0" smtClean="0"/>
              <a:t>מוטציה עלולה להיות גורם משמעותי:</a:t>
            </a:r>
          </a:p>
          <a:p>
            <a:pPr lvl="1"/>
            <a:r>
              <a:rPr lang="he-IL" dirty="0" smtClean="0"/>
              <a:t>בהתפתחות חסינות לכימותרפיה</a:t>
            </a:r>
          </a:p>
          <a:p>
            <a:pPr lvl="1"/>
            <a:r>
              <a:rPr lang="he-IL" dirty="0" smtClean="0"/>
              <a:t>בהתקדמות של הסרטן (פרוגרסיה)</a:t>
            </a:r>
          </a:p>
          <a:p>
            <a:pPr lvl="1"/>
            <a:r>
              <a:rPr lang="he-IL" dirty="0" smtClean="0"/>
              <a:t>בהתפשטות הסרטן (מטאסטזיס)</a:t>
            </a:r>
          </a:p>
          <a:p>
            <a:r>
              <a:rPr lang="he-IL" b="1" dirty="0" smtClean="0"/>
              <a:t>כיוון מחקר עתידי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קצב </a:t>
            </a:r>
            <a:r>
              <a:rPr lang="he-IL" b="1" dirty="0" smtClean="0">
                <a:solidFill>
                  <a:schemeClr val="accent3"/>
                </a:solidFill>
              </a:rPr>
              <a:t>מוטציה</a:t>
            </a:r>
            <a:r>
              <a:rPr lang="he-IL" dirty="0" smtClean="0"/>
              <a:t> מושרה </a:t>
            </a:r>
            <a:r>
              <a:rPr lang="he-IL" dirty="0"/>
              <a:t>עקה </a:t>
            </a:r>
            <a:r>
              <a:rPr lang="he-IL" b="1" dirty="0"/>
              <a:t>מועדף</a:t>
            </a:r>
            <a:r>
              <a:rPr lang="he-IL" dirty="0"/>
              <a:t> על פני קצב קבוע ע"י </a:t>
            </a:r>
            <a:r>
              <a:rPr lang="he-IL" b="1" dirty="0"/>
              <a:t>ה</a:t>
            </a:r>
            <a:r>
              <a:rPr lang="he-IL" b="1" dirty="0">
                <a:solidFill>
                  <a:schemeClr val="accent1"/>
                </a:solidFill>
              </a:rPr>
              <a:t>ברירה הטבעית</a:t>
            </a:r>
          </a:p>
          <a:p>
            <a:r>
              <a:rPr lang="he-IL" dirty="0"/>
              <a:t>גם בסביבות </a:t>
            </a:r>
            <a:r>
              <a:rPr lang="he-IL" b="1" dirty="0"/>
              <a:t>קבועות</a:t>
            </a:r>
            <a:r>
              <a:rPr lang="he-IL" dirty="0"/>
              <a:t> וגם בסביבות </a:t>
            </a:r>
            <a:r>
              <a:rPr lang="he-IL" b="1" dirty="0"/>
              <a:t>משתנות</a:t>
            </a:r>
          </a:p>
          <a:p>
            <a:r>
              <a:rPr lang="he-IL" b="1" dirty="0" smtClean="0"/>
              <a:t>מאיץ את הקצב ה</a:t>
            </a:r>
            <a:r>
              <a:rPr lang="he-IL" b="1" dirty="0" smtClean="0">
                <a:solidFill>
                  <a:schemeClr val="accent6"/>
                </a:solidFill>
              </a:rPr>
              <a:t>אבולוציה</a:t>
            </a:r>
            <a:r>
              <a:rPr lang="he-IL" b="1" dirty="0" smtClean="0"/>
              <a:t> </a:t>
            </a:r>
            <a:r>
              <a:rPr lang="he-IL" dirty="0" smtClean="0"/>
              <a:t>של תכונות מורכבות</a:t>
            </a:r>
          </a:p>
          <a:p>
            <a:r>
              <a:rPr lang="he-IL" dirty="0" smtClean="0"/>
              <a:t>משנה את המדיניות המועדפת למתן אנטיביוטיקה בבי"ח</a:t>
            </a:r>
          </a:p>
          <a:p>
            <a:r>
              <a:rPr lang="he-IL" dirty="0" smtClean="0"/>
              <a:t>עשוי להיות גורם במחלת הסרטן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52400" y="5473005"/>
            <a:ext cx="4913312" cy="1384995"/>
            <a:chOff x="1026840" y="5356373"/>
            <a:chExt cx="4913312" cy="1384995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130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גנטיקה של אוכלוסיות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4006770"/>
            <a:ext cx="25908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ג'ון מיינרד סמית'</a:t>
            </a:r>
          </a:p>
          <a:p>
            <a:pPr algn="r" rtl="1"/>
            <a:r>
              <a:rPr lang="he-IL" dirty="0" smtClean="0"/>
              <a:t>1920-2004, אנגליה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תורת המשחקים האבולוציונית, האבולוציה של הרבייה המינית, פעולתה של הברירה המינית ברמות שונות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85199" y="4036874"/>
            <a:ext cx="259080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ג'יימס פ. קראו</a:t>
            </a:r>
          </a:p>
          <a:p>
            <a:pPr algn="r" rtl="1"/>
            <a:r>
              <a:rPr lang="he-IL" dirty="0" smtClean="0"/>
              <a:t>1916-2012, ארה"ב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מדידת קצבי מוטציה והשפעת מוטציות על הכשירות, ועוד ועוד ועוד</a:t>
            </a:r>
            <a:endParaRPr lang="he-IL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172200" y="4038600"/>
            <a:ext cx="25908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מוטו קימורה</a:t>
            </a:r>
          </a:p>
          <a:p>
            <a:pPr algn="r" rtl="1"/>
            <a:r>
              <a:rPr lang="he-IL" dirty="0" smtClean="0"/>
              <a:t>1924-1994, יפן וארה"ב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בין כתביו:</a:t>
            </a:r>
            <a:r>
              <a:rPr lang="en-US" dirty="0" smtClean="0"/>
              <a:t> </a:t>
            </a:r>
            <a:r>
              <a:rPr lang="he-IL" dirty="0" smtClean="0"/>
              <a:t>"תיאוריה מתמטית של ברירה טבעית ומלאכותית", "הגורמים לאבולוציה", "להיות בגודל הנכון"</a:t>
            </a:r>
            <a:endParaRPr lang="he-IL" sz="1600" dirty="0"/>
          </a:p>
        </p:txBody>
      </p:sp>
      <p:pic>
        <p:nvPicPr>
          <p:cNvPr id="2050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228724"/>
            <a:ext cx="2114094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biology.ucsd.edu/news/images/03310903-09UCSDMerck_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800" y="1262400"/>
            <a:ext cx="2160000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nndb.com/people/095/000044960/jmsmi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26" y="1283620"/>
            <a:ext cx="2068474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133600" y="360262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 smtClean="0">
                <a:solidFill>
                  <a:schemeClr val="bg1"/>
                </a:solidFill>
              </a:rPr>
              <a:t>84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5400" y="35814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 smtClean="0"/>
              <a:t>96</a:t>
            </a:r>
            <a:endParaRPr lang="he-IL" dirty="0"/>
          </a:p>
        </p:txBody>
      </p:sp>
      <p:sp>
        <p:nvSpPr>
          <p:cNvPr id="15" name="TextBox 14"/>
          <p:cNvSpPr txBox="1"/>
          <p:nvPr/>
        </p:nvSpPr>
        <p:spPr>
          <a:xfrm>
            <a:off x="8133894" y="3505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 smtClean="0">
                <a:solidFill>
                  <a:schemeClr val="bg1"/>
                </a:solidFill>
              </a:rPr>
              <a:t>70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6346924"/>
            <a:ext cx="65532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b="1" dirty="0" smtClean="0"/>
              <a:t>ממוצע – 83 שנים </a:t>
            </a:r>
            <a:r>
              <a:rPr lang="he-IL" dirty="0" smtClean="0"/>
              <a:t>הממוצע בארה"ב ב-2010 היה </a:t>
            </a:r>
            <a:r>
              <a:rPr lang="he-IL" dirty="0" smtClean="0">
                <a:hlinkClick r:id="rId5"/>
              </a:rPr>
              <a:t>78</a:t>
            </a:r>
            <a:endParaRPr lang="he-IL" sz="3200" b="1" dirty="0"/>
          </a:p>
        </p:txBody>
      </p:sp>
    </p:spTree>
    <p:extLst>
      <p:ext uri="{BB962C8B-B14F-4D97-AF65-F5344CB8AC3E}">
        <p14:creationId xmlns:p14="http://schemas.microsoft.com/office/powerpoint/2010/main" val="365656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אבולוציה ע"פ גנטיקה של אוכלוסיות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שינוי בשכיחות תכונות שעוברות בהורשה בתהליך רב-דורי</a:t>
            </a:r>
          </a:p>
          <a:p>
            <a:r>
              <a:rPr lang="he-IL" dirty="0" smtClean="0"/>
              <a:t>הכוחות המרכזיים:</a:t>
            </a:r>
          </a:p>
          <a:p>
            <a:pPr lvl="1"/>
            <a:r>
              <a:rPr lang="he-IL" sz="3600" b="1" dirty="0" smtClean="0">
                <a:solidFill>
                  <a:schemeClr val="accent1"/>
                </a:solidFill>
              </a:rPr>
              <a:t>ברירה </a:t>
            </a:r>
            <a:r>
              <a:rPr lang="en-US" sz="3600" dirty="0" smtClean="0"/>
              <a:t>selection</a:t>
            </a:r>
            <a:endParaRPr lang="he-IL" sz="3600" dirty="0" smtClean="0"/>
          </a:p>
          <a:p>
            <a:pPr lvl="1"/>
            <a:r>
              <a:rPr lang="he-IL" sz="3600" b="1" dirty="0" smtClean="0">
                <a:solidFill>
                  <a:schemeClr val="accent3"/>
                </a:solidFill>
              </a:rPr>
              <a:t>מוטציה</a:t>
            </a:r>
            <a:r>
              <a:rPr lang="he-IL" sz="3600" dirty="0" smtClean="0">
                <a:solidFill>
                  <a:schemeClr val="accent3"/>
                </a:solidFill>
              </a:rPr>
              <a:t> </a:t>
            </a:r>
            <a:r>
              <a:rPr lang="en-US" sz="3600" dirty="0" smtClean="0"/>
              <a:t>mutation</a:t>
            </a:r>
          </a:p>
          <a:p>
            <a:pPr lvl="1"/>
            <a:r>
              <a:rPr lang="he-IL" sz="3600" dirty="0" smtClean="0"/>
              <a:t>רבייה מינית </a:t>
            </a:r>
            <a:r>
              <a:rPr lang="en-US" sz="3600" dirty="0" smtClean="0"/>
              <a:t>sexual reproduction</a:t>
            </a:r>
            <a:endParaRPr lang="he-IL" sz="3600" dirty="0" smtClean="0"/>
          </a:p>
          <a:p>
            <a:pPr lvl="1"/>
            <a:r>
              <a:rPr lang="he-IL" sz="3600" dirty="0" smtClean="0"/>
              <a:t>סחיפה אקראית </a:t>
            </a:r>
            <a:r>
              <a:rPr lang="en-US" sz="3600" dirty="0" smtClean="0"/>
              <a:t>random drift</a:t>
            </a:r>
            <a:endParaRPr lang="he-IL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9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אבולוציה ע"י ברירה טבעית</a:t>
            </a:r>
            <a:endParaRPr lang="he-IL" dirty="0"/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</Template>
  <TotalTime>3019</TotalTime>
  <Words>1779</Words>
  <Application>Microsoft Office PowerPoint</Application>
  <PresentationFormat>On-screen Show (4:3)</PresentationFormat>
  <Paragraphs>464</Paragraphs>
  <Slides>63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orange</vt:lpstr>
      <vt:lpstr>אבולוציה ומוטציה בעתות עקה</vt:lpstr>
      <vt:lpstr>תודות</vt:lpstr>
      <vt:lpstr>ביולוגיה ומתמטיקה</vt:lpstr>
      <vt:lpstr>ביולוגיה חישובית  Computational Biology</vt:lpstr>
      <vt:lpstr>גנטיקה של אוכלוסיות Population Genetics</vt:lpstr>
      <vt:lpstr>גנטיקה של אוכלוסיות</vt:lpstr>
      <vt:lpstr>גנטיקה של אוכלוסיות</vt:lpstr>
      <vt:lpstr>אבולוציה ע"פ גנטיקה של אוכלוסיות</vt:lpstr>
      <vt:lpstr>אבולוציה ע"י ברירה טבעית</vt:lpstr>
      <vt:lpstr>שונות בכשירות</vt:lpstr>
      <vt:lpstr>מוטציה - חיפושיות</vt:lpstr>
      <vt:lpstr>מוטציה – אנמיה חרמשית</vt:lpstr>
      <vt:lpstr>מוטציה</vt:lpstr>
      <vt:lpstr>עוד מקורות לשונות גנטית</vt:lpstr>
      <vt:lpstr>הטוב הרע והניטרלי</vt:lpstr>
      <vt:lpstr>הטוב הרע והניטרלי</vt:lpstr>
      <vt:lpstr>הטוב הרע והניטרלי</vt:lpstr>
      <vt:lpstr>אבולוציה בסביבה קבועה</vt:lpstr>
      <vt:lpstr>אבולוציה סביבות קבועות</vt:lpstr>
      <vt:lpstr>מודל מתמטי פשוט</vt:lpstr>
      <vt:lpstr>מציאת שיווי משקל</vt:lpstr>
      <vt:lpstr>כשירות ממוצעת בשיווי משקל</vt:lpstr>
      <vt:lpstr>שיווי משקל בין מוטציה לברירה הטבעית</vt:lpstr>
      <vt:lpstr>קצב המוטציה בסביבות קבועות</vt:lpstr>
      <vt:lpstr>אבולוציה בסביבה משתנה</vt:lpstr>
      <vt:lpstr>אתגרים לחיידקים</vt:lpstr>
      <vt:lpstr>כשהחיים נותנים לך לימונים</vt:lpstr>
      <vt:lpstr>שונות בקצב המוטציה</vt:lpstr>
      <vt:lpstr>שונות בקצב המוטציה</vt:lpstr>
      <vt:lpstr>שונות בקצב המוטציה</vt:lpstr>
      <vt:lpstr>מוטציה מושרית עקה</vt:lpstr>
      <vt:lpstr>PowerPoint Presentation</vt:lpstr>
      <vt:lpstr>האבולוציה של מוטציה מושרית עקה</vt:lpstr>
      <vt:lpstr>ההשערה האדפטיבית</vt:lpstr>
      <vt:lpstr>סקירת המחקר על מוטציה מושרית-עקה</vt:lpstr>
      <vt:lpstr> סביבות קבועות – מודל מתמטי</vt:lpstr>
      <vt:lpstr>סביבות קבועות – קצב מוטציה קבוע</vt:lpstr>
      <vt:lpstr>סביבות קבועות – קצב מוטציה מושרה עקה</vt:lpstr>
      <vt:lpstr>Cambia todo cambia</vt:lpstr>
      <vt:lpstr>סביבות משתנות - סימולציות מחשב</vt:lpstr>
      <vt:lpstr>PowerPoint Presentation</vt:lpstr>
      <vt:lpstr>סיכום: הגורמים האבולוציוניים</vt:lpstr>
      <vt:lpstr>אבולוציה עם מוטציה מושרית עקה</vt:lpstr>
      <vt:lpstr>בעיה פתוחה באבולוציה</vt:lpstr>
      <vt:lpstr>אבולוציה של תכונות מורכבות</vt:lpstr>
      <vt:lpstr>נוף כשירות פשוט</vt:lpstr>
      <vt:lpstr>נוף כשירות פשוט</vt:lpstr>
      <vt:lpstr>נוף כשירות מורכב</vt:lpstr>
      <vt:lpstr>נוף כשירות מורכב</vt:lpstr>
      <vt:lpstr>מעבר לפסגת כשירות גבוהה יותר</vt:lpstr>
      <vt:lpstr>מוטציה מושרית עקה בנוף כשירות מורכב</vt:lpstr>
      <vt:lpstr>מוטציה מושרית עקה בנוף כשירות מורכב</vt:lpstr>
      <vt:lpstr>סיכום: אבולוציה של תכונות מורכבות</vt:lpstr>
      <vt:lpstr>חסינות לאנטיביוטיקה</vt:lpstr>
      <vt:lpstr>חסינות לפניצילין</vt:lpstr>
      <vt:lpstr>"דרך המשי" של חסינות מסוג CTX-M</vt:lpstr>
      <vt:lpstr>המחיר הכלכלי של חסינות לאנטיביוטיקה</vt:lpstr>
      <vt:lpstr>אבולוציה של חסינות לאנטיביוטיקה</vt:lpstr>
      <vt:lpstr>קצב מוטציה מושרה עקה משנה את הדינמיקה</vt:lpstr>
      <vt:lpstr>סיכום: אבולוציה של חסינות לאנטיביוטיקה</vt:lpstr>
      <vt:lpstr>אבולוציה של סרטן</vt:lpstr>
      <vt:lpstr>סרטן ומוטציה מושרית עקה</vt:lpstr>
      <vt:lpstr>סיכום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אבולוציה ומוטציה בעתות עקה</dc:title>
  <dc:creator>yoavram</dc:creator>
  <cp:lastModifiedBy>yoavram</cp:lastModifiedBy>
  <cp:revision>101</cp:revision>
  <dcterms:created xsi:type="dcterms:W3CDTF">2006-08-16T00:00:00Z</dcterms:created>
  <dcterms:modified xsi:type="dcterms:W3CDTF">2013-05-15T19:09:15Z</dcterms:modified>
</cp:coreProperties>
</file>